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handoutMasterIdLst>
    <p:handoutMasterId r:id="rId54"/>
  </p:handoutMasterIdLst>
  <p:sldIdLst>
    <p:sldId id="277" r:id="rId2"/>
    <p:sldId id="311" r:id="rId3"/>
    <p:sldId id="278" r:id="rId4"/>
    <p:sldId id="279" r:id="rId5"/>
    <p:sldId id="334" r:id="rId6"/>
    <p:sldId id="294" r:id="rId7"/>
    <p:sldId id="295" r:id="rId8"/>
    <p:sldId id="296" r:id="rId9"/>
    <p:sldId id="297" r:id="rId10"/>
    <p:sldId id="280" r:id="rId11"/>
    <p:sldId id="332" r:id="rId12"/>
    <p:sldId id="281" r:id="rId13"/>
    <p:sldId id="282" r:id="rId14"/>
    <p:sldId id="283" r:id="rId15"/>
    <p:sldId id="330" r:id="rId16"/>
    <p:sldId id="331" r:id="rId17"/>
    <p:sldId id="284" r:id="rId18"/>
    <p:sldId id="350" r:id="rId19"/>
    <p:sldId id="341" r:id="rId20"/>
    <p:sldId id="335" r:id="rId21"/>
    <p:sldId id="336" r:id="rId22"/>
    <p:sldId id="337" r:id="rId23"/>
    <p:sldId id="322" r:id="rId24"/>
    <p:sldId id="323" r:id="rId25"/>
    <p:sldId id="342" r:id="rId26"/>
    <p:sldId id="343" r:id="rId27"/>
    <p:sldId id="325" r:id="rId28"/>
    <p:sldId id="326" r:id="rId29"/>
    <p:sldId id="327" r:id="rId30"/>
    <p:sldId id="298" r:id="rId31"/>
    <p:sldId id="299" r:id="rId32"/>
    <p:sldId id="300" r:id="rId33"/>
    <p:sldId id="301" r:id="rId34"/>
    <p:sldId id="302" r:id="rId35"/>
    <p:sldId id="303" r:id="rId36"/>
    <p:sldId id="345" r:id="rId37"/>
    <p:sldId id="346" r:id="rId38"/>
    <p:sldId id="347" r:id="rId39"/>
    <p:sldId id="348" r:id="rId40"/>
    <p:sldId id="349" r:id="rId41"/>
    <p:sldId id="307" r:id="rId42"/>
    <p:sldId id="340" r:id="rId43"/>
    <p:sldId id="316" r:id="rId44"/>
    <p:sldId id="292" r:id="rId45"/>
    <p:sldId id="333" r:id="rId46"/>
    <p:sldId id="309" r:id="rId47"/>
    <p:sldId id="310" r:id="rId48"/>
    <p:sldId id="352" r:id="rId49"/>
    <p:sldId id="353" r:id="rId50"/>
    <p:sldId id="354" r:id="rId51"/>
    <p:sldId id="358" r:id="rId52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san Horn" initials="skh" lastIdx="4" clrIdx="0"/>
  <p:cmAuthor id="1" name="noi34222" initials="n" lastIdx="1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6" autoAdjust="0"/>
    <p:restoredTop sz="66473" autoAdjust="0"/>
  </p:normalViewPr>
  <p:slideViewPr>
    <p:cSldViewPr>
      <p:cViewPr>
        <p:scale>
          <a:sx n="50" d="100"/>
          <a:sy n="50" d="100"/>
        </p:scale>
        <p:origin x="-168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1500" y="-108"/>
      </p:cViewPr>
      <p:guideLst>
        <p:guide orient="horz" pos="2928"/>
        <p:guide pos="216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040C9614-0856-482C-8EA0-F3927A438F9F}" type="datetimeFigureOut">
              <a:rPr lang="en-US"/>
              <a:pPr>
                <a:defRPr/>
              </a:pPr>
              <a:t>10/16/2012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89F7B27D-5A79-477D-9449-369D830CF7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0401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2431" tIns="46216" rIns="92431" bIns="46216" rtlCol="0"/>
          <a:lstStyle>
            <a:lvl1pPr algn="l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2431" tIns="46216" rIns="92431" bIns="46216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B32DF411-08FC-4EE9-821C-C1D87E84914C}" type="datetimeFigureOut">
              <a:rPr lang="en-US"/>
              <a:pPr>
                <a:defRPr/>
              </a:pPr>
              <a:t>10/16/2012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1" tIns="46216" rIns="92431" bIns="4621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2431" tIns="46216" rIns="92431" bIns="4621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2431" tIns="46216" rIns="92431" bIns="46216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3A673375-045F-4CC0-ACAE-9FE76D8FD0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5308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39825" y="230188"/>
            <a:ext cx="4975225" cy="37322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239713" y="4343400"/>
            <a:ext cx="6337300" cy="44196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FD39F3-C482-4F82-9FA2-DDFE532A04F9}" type="slidenum">
              <a:rPr lang="en-US">
                <a:cs typeface="Arial" charset="0"/>
              </a:rPr>
              <a:pPr/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39825" y="230188"/>
            <a:ext cx="4772025" cy="35798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49225" y="4800600"/>
            <a:ext cx="6657975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E83F2C-114E-4720-90EB-5480B0646058}" type="slidenum">
              <a:rPr lang="en-US">
                <a:cs typeface="Arial" charset="0"/>
              </a:rPr>
              <a:pPr/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u="none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673375-045F-4CC0-ACAE-9FE76D8FD06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673375-045F-4CC0-ACAE-9FE76D8FD06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u="none" dirty="0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8A2170-5BD9-447F-8101-B73045EB1C19}" type="slidenum">
              <a:rPr lang="en-US">
                <a:cs typeface="Arial" charset="0"/>
              </a:rPr>
              <a:pPr/>
              <a:t>15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u="none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000" dirty="0" smtClean="0">
              <a:latin typeface="+mj-lt"/>
            </a:endParaRP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95674C-4990-488F-85D1-EE6E9C76A93F}" type="slidenum">
              <a:rPr lang="en-US">
                <a:cs typeface="Arial" charset="0"/>
              </a:rPr>
              <a:pPr/>
              <a:t>17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000" dirty="0" smtClean="0">
              <a:latin typeface="Arial" charset="0"/>
            </a:endParaRP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60E609-0146-4F76-BCB8-A678CB7B841C}" type="slidenum">
              <a:rPr lang="en-US">
                <a:cs typeface="Arial" charset="0"/>
              </a:rPr>
              <a:pPr/>
              <a:t>18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000" dirty="0" smtClean="0">
              <a:latin typeface="Arial" charset="0"/>
            </a:endParaRP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95674C-4990-488F-85D1-EE6E9C76A93F}" type="slidenum">
              <a:rPr lang="en-US">
                <a:cs typeface="Arial" charset="0"/>
              </a:rPr>
              <a:pPr/>
              <a:t>19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39825" y="230188"/>
            <a:ext cx="4975225" cy="37322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239713" y="4343400"/>
            <a:ext cx="6337300" cy="44196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53F735-E786-428B-A312-24374AA2B9B4}" type="slidenum">
              <a:rPr lang="en-US">
                <a:cs typeface="Arial" charset="0"/>
              </a:rPr>
              <a:pPr/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41E49-76F0-43A0-A7F6-5A57D3C0A1DC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34F0C7-1AD3-430D-A7FB-35A7825A976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34F0C7-1AD3-430D-A7FB-35A7825A976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173428-8145-4639-B292-95A67E94A47A}" type="slidenum">
              <a:rPr lang="en-US">
                <a:cs typeface="Arial" charset="0"/>
              </a:rPr>
              <a:pPr/>
              <a:t>23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673375-045F-4CC0-ACAE-9FE76D8FD06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6B57AC-181C-45C9-86C3-1BBBFD4674D2}" type="slidenum">
              <a:rPr lang="en-US">
                <a:cs typeface="Arial" charset="0"/>
              </a:rPr>
              <a:pPr/>
              <a:t>25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673375-045F-4CC0-ACAE-9FE76D8FD06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13230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E57809-18CE-40DC-84C9-A8D87A8A708A}" type="slidenum">
              <a:rPr lang="en-US">
                <a:cs typeface="Arial" charset="0"/>
              </a:rPr>
              <a:pPr/>
              <a:t>27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endParaRPr lang="en-US" dirty="0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44C469-FEC0-4C11-B103-6E709D0864F8}" type="slidenum">
              <a:rPr lang="en-US">
                <a:cs typeface="Arial" charset="0"/>
              </a:rPr>
              <a:pPr/>
              <a:t>28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50B8E8-10E6-423D-8967-ADB3D1571D70}" type="slidenum">
              <a:rPr lang="en-US">
                <a:cs typeface="Arial" charset="0"/>
              </a:rPr>
              <a:pPr/>
              <a:t>29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39825" y="230188"/>
            <a:ext cx="4975225" cy="37322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239713" y="4343400"/>
            <a:ext cx="6113462" cy="44196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/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033D6D-95A4-414C-835F-D5ACD3DD582B}" type="slidenum">
              <a:rPr lang="en-US">
                <a:cs typeface="Arial" charset="0"/>
              </a:rPr>
              <a:pPr/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39825" y="230188"/>
            <a:ext cx="4873625" cy="36560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223838" y="4419600"/>
            <a:ext cx="6657975" cy="69342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285154-A561-4F6E-88F8-4609AC2724C7}" type="slidenum">
              <a:rPr lang="en-US">
                <a:cs typeface="Arial" charset="0"/>
              </a:rPr>
              <a:pPr/>
              <a:t>30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16013" y="695325"/>
            <a:ext cx="4649787" cy="34877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223838" y="4419600"/>
            <a:ext cx="6657975" cy="69342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F2DE6E-35B8-46E5-8D20-DC37220B6396}" type="slidenum">
              <a:rPr lang="en-US">
                <a:cs typeface="Arial" charset="0"/>
              </a:rPr>
              <a:pPr/>
              <a:t>31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16013" y="695325"/>
            <a:ext cx="4649787" cy="34877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49225" y="4495800"/>
            <a:ext cx="6657975" cy="44196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7CA3A0-7B59-4515-8F65-904896FAA5E9}" type="slidenum">
              <a:rPr lang="en-US">
                <a:cs typeface="Arial" charset="0"/>
              </a:rPr>
              <a:pPr/>
              <a:t>32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16013" y="695325"/>
            <a:ext cx="4649787" cy="34877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223838" y="4343400"/>
            <a:ext cx="6657975" cy="69342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589ACE-469A-4141-9481-4F461F3A64B2}" type="slidenum">
              <a:rPr lang="en-US">
                <a:cs typeface="Arial" charset="0"/>
              </a:rPr>
              <a:pPr/>
              <a:t>33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39825" y="230188"/>
            <a:ext cx="5280025" cy="39608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49225" y="5410200"/>
            <a:ext cx="6657975" cy="35052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baseline="0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475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A0D825-7BBD-4D0D-8AA9-C50A5011B5C2}" type="slidenum">
              <a:rPr lang="en-US">
                <a:cs typeface="Arial" charset="0"/>
              </a:rPr>
              <a:pPr/>
              <a:t>34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39825" y="230188"/>
            <a:ext cx="5280025" cy="39608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49225" y="5257800"/>
            <a:ext cx="6657975" cy="36576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987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00D873-102E-4DFC-95A8-386E9F2E78A5}" type="slidenum">
              <a:rPr lang="en-US">
                <a:cs typeface="Arial" charset="0"/>
              </a:rPr>
              <a:pPr/>
              <a:t>35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95674C-4990-488F-85D1-EE6E9C76A93F}" type="slidenum">
              <a:rPr lang="en-US">
                <a:cs typeface="Arial" charset="0"/>
              </a:rPr>
              <a:pPr/>
              <a:t>36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95674C-4990-488F-85D1-EE6E9C76A93F}" type="slidenum">
              <a:rPr lang="en-US">
                <a:cs typeface="Arial" charset="0"/>
              </a:rPr>
              <a:pPr/>
              <a:t>37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95674C-4990-488F-85D1-EE6E9C76A93F}" type="slidenum">
              <a:rPr lang="en-US">
                <a:cs typeface="Arial" charset="0"/>
              </a:rPr>
              <a:pPr/>
              <a:t>38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95674C-4990-488F-85D1-EE6E9C76A93F}" type="slidenum">
              <a:rPr lang="en-US">
                <a:cs typeface="Arial" charset="0"/>
              </a:rPr>
              <a:pPr/>
              <a:t>39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230188"/>
            <a:ext cx="4772025" cy="35798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9225" y="4267200"/>
            <a:ext cx="6657975" cy="46482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>
              <a:spcBef>
                <a:spcPct val="0"/>
              </a:spcBef>
            </a:pPr>
            <a:endParaRPr lang="en-US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95674C-4990-488F-85D1-EE6E9C76A93F}" type="slidenum">
              <a:rPr lang="en-US">
                <a:cs typeface="Arial" charset="0"/>
              </a:rPr>
              <a:pPr/>
              <a:t>40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  <a:buFontTx/>
              <a:buAutoNum type="arabicPeriod"/>
            </a:pPr>
            <a:endParaRPr lang="en-US" dirty="0" smtClean="0"/>
          </a:p>
        </p:txBody>
      </p:sp>
      <p:sp>
        <p:nvSpPr>
          <p:cNvPr id="88068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5AC55E-697E-455D-9417-F025D21AE34D}" type="slidenum">
              <a:rPr lang="en-US">
                <a:cs typeface="Arial" charset="0"/>
              </a:rPr>
              <a:pPr/>
              <a:t>41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spcBef>
                <a:spcPts val="0"/>
              </a:spcBef>
              <a:buNone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673375-045F-4CC0-ACAE-9FE76D8FD06A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dirty="0" smtClean="0">
              <a:latin typeface="+mj-lt"/>
            </a:endParaRPr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539B99-D53A-49D7-92C0-071450595673}" type="slidenum">
              <a:rPr lang="en-US">
                <a:cs typeface="Arial" charset="0"/>
              </a:rPr>
              <a:pPr/>
              <a:t>43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673375-045F-4CC0-ACAE-9FE76D8FD06A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109572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31" tIns="46216" rIns="92431" bIns="46216" anchor="b"/>
          <a:lstStyle/>
          <a:p>
            <a:pPr algn="r"/>
            <a:fld id="{6035C317-E82F-43E6-AC85-CA56D93FC73E}" type="slidenum">
              <a:rPr lang="en-US" sz="1200"/>
              <a:pPr algn="r"/>
              <a:t>45</a:t>
            </a:fld>
            <a:endParaRPr lang="en-US" sz="120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39825" y="230188"/>
            <a:ext cx="5483225" cy="41132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49225" y="5486400"/>
            <a:ext cx="6657975" cy="34290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tx1"/>
              </a:buClr>
            </a:pPr>
            <a:endParaRPr lang="en-US" sz="1200" dirty="0" smtClean="0">
              <a:latin typeface="Calibri" pitchFamily="34" charset="0"/>
            </a:endParaRPr>
          </a:p>
        </p:txBody>
      </p:sp>
      <p:sp>
        <p:nvSpPr>
          <p:cNvPr id="9523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E5D63C-2D11-42FD-AF13-B5C90955D74E}" type="slidenum">
              <a:rPr lang="en-US">
                <a:cs typeface="Arial" charset="0"/>
              </a:rPr>
              <a:pPr/>
              <a:t>46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39825" y="230188"/>
            <a:ext cx="5483225" cy="41132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49225" y="5486400"/>
            <a:ext cx="6657975" cy="34290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9332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57BA23-2969-493A-8D04-8BA6782BCFDF}" type="slidenum">
              <a:rPr lang="en-US">
                <a:cs typeface="Arial" charset="0"/>
              </a:rPr>
              <a:pPr/>
              <a:t>47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EFCEE9-EFDE-4185-98C3-3302C4065FFC}" type="slidenum">
              <a:rPr lang="en-US" smtClean="0">
                <a:latin typeface="Arial" pitchFamily="34" charset="0"/>
              </a:rPr>
              <a:pPr/>
              <a:t>48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345B3F-8C4C-49DE-B82E-DEBD46F90D06}" type="slidenum">
              <a:rPr lang="en-US" smtClean="0">
                <a:latin typeface="Arial" pitchFamily="34" charset="0"/>
              </a:rPr>
              <a:pPr/>
              <a:t>49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673375-045F-4CC0-ACAE-9FE76D8FD06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588289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FF86FE-C4AE-4BFE-AABF-0D264849BF1E}" type="slidenum">
              <a:rPr lang="en-US" smtClean="0">
                <a:latin typeface="Arial" pitchFamily="34" charset="0"/>
              </a:rPr>
              <a:pPr/>
              <a:t>50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B0F14C-D5F2-4C05-9EA4-8C6EFF863DD9}" type="slidenum">
              <a:rPr lang="en-US" smtClean="0">
                <a:latin typeface="Arial" pitchFamily="34" charset="0"/>
              </a:rPr>
              <a:pPr/>
              <a:t>51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39825" y="230188"/>
            <a:ext cx="4873625" cy="36560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49225" y="4648200"/>
            <a:ext cx="6657975" cy="42672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8372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7E5CAA-F6FB-4EF6-BAF3-630BE6D76600}" type="slidenum">
              <a:rPr lang="en-US">
                <a:cs typeface="Arial" charset="0"/>
              </a:rPr>
              <a:pPr/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39825" y="230188"/>
            <a:ext cx="5076825" cy="3808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49225" y="5181600"/>
            <a:ext cx="6657975" cy="3733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7CB1EF-5C82-44B7-A26B-43DA3BB12559}" type="slidenum">
              <a:rPr lang="en-US">
                <a:cs typeface="Arial" charset="0"/>
              </a:rPr>
              <a:pPr/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39825" y="230188"/>
            <a:ext cx="5178425" cy="38846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49225" y="5410200"/>
            <a:ext cx="6657975" cy="35052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2468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6D3392-6097-4BB1-8167-F22A8017176E}" type="slidenum">
              <a:rPr lang="en-US">
                <a:cs typeface="Arial" charset="0"/>
              </a:rPr>
              <a:pPr/>
              <a:t>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39825" y="230188"/>
            <a:ext cx="4975225" cy="37322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49225" y="5334000"/>
            <a:ext cx="6657975" cy="35814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451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281455-6DA8-4900-9123-58961E29793D}" type="slidenum">
              <a:rPr lang="en-US">
                <a:cs typeface="Arial" charset="0"/>
              </a:rPr>
              <a:pPr/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736C4B-3B7F-4FE6-94C1-3ACC709FF2B6}" type="datetime1">
              <a:rPr lang="en-US"/>
              <a:pPr>
                <a:defRPr/>
              </a:pPr>
              <a:t>10/16/2012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3BEB8-5FEA-4433-9C2A-87E35180C0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01B06-71D3-47F6-B100-45911699A70F}" type="datetime1">
              <a:rPr lang="en-US"/>
              <a:pPr>
                <a:defRPr/>
              </a:pPr>
              <a:t>10/16/2012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A5589-41C1-4021-83A0-91E23984C2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96EC2-94C8-4B41-BB6F-5E83AFC13A83}" type="datetime1">
              <a:rPr lang="en-US"/>
              <a:pPr>
                <a:defRPr/>
              </a:pPr>
              <a:t>10/16/2012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3D6C7-8B36-4C77-AF8E-3280BC29A0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VDHlogoNew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6096000"/>
            <a:ext cx="1905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eQlogow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6096000"/>
            <a:ext cx="1279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dmme.gi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" y="6096000"/>
            <a:ext cx="11715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0"/>
          </p:nvPr>
        </p:nvSpPr>
        <p:spPr>
          <a:xfrm>
            <a:off x="533400" y="6111875"/>
            <a:ext cx="81534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1CD045-DC4A-4014-AE0A-24913E6172DB}" type="datetime1">
              <a:rPr lang="en-US"/>
              <a:pPr>
                <a:defRPr/>
              </a:pPr>
              <a:t>10/16/2012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16032-69A3-48D4-B508-FF5620A615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5F2BD-415C-40F2-BCA9-C66198F5933E}" type="datetime1">
              <a:rPr lang="en-US"/>
              <a:pPr>
                <a:defRPr/>
              </a:pPr>
              <a:t>10/16/2012</a:t>
            </a:fld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8BF0-7B7F-4922-B41A-D4E9141622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DCF00-F16B-434C-9562-99452F51C60B}" type="datetime1">
              <a:rPr lang="en-US"/>
              <a:pPr>
                <a:defRPr/>
              </a:pPr>
              <a:t>10/16/2012</a:t>
            </a:fld>
            <a:endParaRPr lang="en-US" dirty="0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08884-965C-491D-9542-9C1A075FD9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0A23A-C864-4C92-BD78-8187C3FE9E1E}" type="datetime1">
              <a:rPr lang="en-US"/>
              <a:pPr>
                <a:defRPr/>
              </a:pPr>
              <a:t>10/16/2012</a:t>
            </a:fld>
            <a:endParaRPr lang="en-US" dirty="0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0FB25-BE7F-4089-A362-B70C22F946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8F21AE-A630-4070-8960-AB319FB913D1}" type="datetime1">
              <a:rPr lang="en-US"/>
              <a:pPr>
                <a:defRPr/>
              </a:pPr>
              <a:t>10/16/2012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011E1-BD69-4CEA-9DFA-A31D18B2E2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35A79-7053-4557-AC3C-ADA53EC8D59C}" type="datetime1">
              <a:rPr lang="en-US"/>
              <a:pPr>
                <a:defRPr/>
              </a:pPr>
              <a:t>10/16/2012</a:t>
            </a:fld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A9FED-4906-4EC1-9FE5-5152AB0A02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D0C8C5-A9A6-40D8-93F1-BB1BC78951D1}" type="datetime1">
              <a:rPr lang="en-US"/>
              <a:pPr>
                <a:defRPr/>
              </a:pPr>
              <a:t>10/16/2012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E4B0C-0A0E-4C30-BCCE-F83BD9B26E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6807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rgbClr val="EEECE1">
                    <a:shade val="5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3FE4D9-20BE-4F67-8D9F-8967388E23E7}" type="datetime1">
              <a:rPr lang="en-US"/>
              <a:pPr>
                <a:defRPr/>
              </a:pPr>
              <a:t>10/16/2012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dirty="0">
                <a:solidFill>
                  <a:srgbClr val="EEECE1">
                    <a:shade val="5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EEECE1">
                    <a:shade val="5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318812-C22C-42CE-B772-05BBD40775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0" r:id="rId5"/>
    <p:sldLayoutId id="2147483669" r:id="rId6"/>
    <p:sldLayoutId id="2147483675" r:id="rId7"/>
    <p:sldLayoutId id="2147483668" r:id="rId8"/>
    <p:sldLayoutId id="2147483676" r:id="rId9"/>
    <p:sldLayoutId id="2147483667" r:id="rId10"/>
    <p:sldLayoutId id="2147483666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6594DA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9pPr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FF3D39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FF3D39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BEFF4B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398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Uranium Working Group (UWG)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mtClean="0">
                <a:solidFill>
                  <a:schemeClr val="tx1"/>
                </a:solidFill>
              </a:rPr>
              <a:t>Public Meeting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0600" y="3124200"/>
            <a:ext cx="7010400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+mj-lt"/>
                <a:cs typeface="+mn-cs"/>
              </a:rPr>
              <a:t>Old Dominion Agricultural Complex</a:t>
            </a:r>
          </a:p>
          <a:p>
            <a:pPr algn="ctr">
              <a:defRPr/>
            </a:pPr>
            <a:r>
              <a:rPr lang="en-US" sz="2000" b="1" dirty="0">
                <a:latin typeface="+mj-lt"/>
                <a:cs typeface="+mn-cs"/>
              </a:rPr>
              <a:t>October 17, 2012</a:t>
            </a:r>
          </a:p>
          <a:p>
            <a:pPr algn="ctr">
              <a:defRPr/>
            </a:pPr>
            <a:r>
              <a:rPr lang="en-US" sz="2000" b="1" dirty="0">
                <a:latin typeface="+mj-lt"/>
                <a:cs typeface="+mn-cs"/>
              </a:rPr>
              <a:t>Maureen Dempsey, MD, FAAP</a:t>
            </a:r>
          </a:p>
          <a:p>
            <a:pPr algn="ctr">
              <a:defRPr/>
            </a:pPr>
            <a:r>
              <a:rPr lang="en-US" sz="2000" b="1" dirty="0">
                <a:latin typeface="+mj-lt"/>
                <a:cs typeface="+mn-cs"/>
              </a:rPr>
              <a:t>Chief Deputy Commissioner, Virginia Department of Health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VDH Programs Involved in </a:t>
            </a:r>
            <a:r>
              <a:rPr lang="en-US" dirty="0" err="1" smtClean="0">
                <a:solidFill>
                  <a:schemeClr val="tx1"/>
                </a:solidFill>
              </a:rPr>
              <a:t>UWG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183562" cy="4648200"/>
          </a:xfrm>
        </p:spPr>
        <p:txBody>
          <a:bodyPr/>
          <a:lstStyle/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US" dirty="0" smtClean="0">
                <a:latin typeface="Calibri" pitchFamily="34" charset="0"/>
              </a:rPr>
              <a:t>Division of Radiological Health (DRH)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US" dirty="0" smtClean="0">
                <a:latin typeface="Calibri" pitchFamily="34" charset="0"/>
              </a:rPr>
              <a:t>Office of Drinking Water (ODW)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US" dirty="0" smtClean="0">
                <a:latin typeface="Calibri" pitchFamily="34" charset="0"/>
              </a:rPr>
              <a:t>Office of Epidemiology (EPI)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US" dirty="0" smtClean="0">
                <a:latin typeface="Calibri" pitchFamily="34" charset="0"/>
              </a:rPr>
              <a:t>Office of Family Health Services (OFHS)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US" dirty="0" smtClean="0">
                <a:latin typeface="Calibri" pitchFamily="34" charset="0"/>
              </a:rPr>
              <a:t>Office of Minority Health and Health Equity (OMHHE</a:t>
            </a:r>
            <a:r>
              <a:rPr lang="en-US" dirty="0">
                <a:latin typeface="Calibri" pitchFamily="34" charset="0"/>
              </a:rPr>
              <a:t>) </a:t>
            </a:r>
            <a:endParaRPr lang="en-US" dirty="0" smtClean="0">
              <a:latin typeface="Calibri" pitchFamily="34" charset="0"/>
            </a:endParaRP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US" dirty="0" smtClean="0">
                <a:latin typeface="Calibri" pitchFamily="34" charset="0"/>
              </a:rPr>
              <a:t>Office </a:t>
            </a:r>
            <a:r>
              <a:rPr lang="en-US" dirty="0">
                <a:latin typeface="Calibri" pitchFamily="34" charset="0"/>
              </a:rPr>
              <a:t>of Environmental Health Services (OEHS</a:t>
            </a:r>
            <a:r>
              <a:rPr lang="en-US" dirty="0" smtClean="0">
                <a:latin typeface="Calibri" pitchFamily="34" charset="0"/>
              </a:rPr>
              <a:t>)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US" dirty="0" smtClean="0">
                <a:latin typeface="Calibri" pitchFamily="34" charset="0"/>
              </a:rPr>
              <a:t>Local Health Departments</a:t>
            </a:r>
          </a:p>
          <a:p>
            <a:pPr marL="0" algn="ctr">
              <a:spcBef>
                <a:spcPts val="0"/>
              </a:spcBef>
              <a:buClr>
                <a:schemeClr val="tx1"/>
              </a:buClr>
              <a:buNone/>
            </a:pPr>
            <a:endParaRPr lang="en-US" dirty="0" smtClean="0">
              <a:latin typeface="Calibri" pitchFamily="34" charset="0"/>
            </a:endParaRPr>
          </a:p>
          <a:p>
            <a:pPr marL="0" algn="ctr">
              <a:spcBef>
                <a:spcPts val="0"/>
              </a:spcBef>
              <a:buClr>
                <a:schemeClr val="tx1"/>
              </a:buClr>
              <a:buNone/>
            </a:pPr>
            <a:r>
              <a:rPr lang="en-US" dirty="0" smtClean="0">
                <a:latin typeface="Calibri" pitchFamily="34" charset="0"/>
              </a:rPr>
              <a:t>The following slides will provide an overview of these programs.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183563" cy="8382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3400" dirty="0" smtClean="0">
                <a:solidFill>
                  <a:schemeClr val="tx1"/>
                </a:solidFill>
              </a:rPr>
              <a:t>Division of Radiological Health (DRH)</a:t>
            </a: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83563" cy="4264025"/>
          </a:xfrm>
        </p:spPr>
        <p:txBody>
          <a:bodyPr/>
          <a:lstStyle/>
          <a:p>
            <a:pPr marL="265113" lvl="1" indent="-26511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2" pitchFamily="18" charset="2"/>
              <a:buChar char=""/>
            </a:pPr>
            <a:r>
              <a:rPr lang="en-US" sz="2800" dirty="0" smtClean="0">
                <a:latin typeface="Calibri" pitchFamily="34" charset="0"/>
              </a:rPr>
              <a:t>VDH’s Division of Radiological Health is the Commonwealth’s radiation control agency; that is, the lead coordinating agency for radioactive materials.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dirty="0" smtClean="0">
                <a:latin typeface="Calibri" pitchFamily="34" charset="0"/>
              </a:rPr>
              <a:t>Virginia became an Agreement State  for radioactive materials licensing and inspections in 2009.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2400" dirty="0" smtClean="0">
                <a:latin typeface="Calibri" pitchFamily="34" charset="0"/>
              </a:rPr>
              <a:t>This agreement does not include uranium milling.  This will be discussed in later slides.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dirty="0" smtClean="0">
                <a:latin typeface="Calibri" pitchFamily="34" charset="0"/>
              </a:rPr>
              <a:t>DRH regulations reside in 12VAC5-481, “Virginia Radiation Protection Regulations.”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chemeClr val="tx1"/>
                </a:solidFill>
              </a:rPr>
              <a:t>DRH (cont’d)</a:t>
            </a:r>
            <a:endParaRPr lang="en-US" sz="4000" strike="sngStrike" dirty="0">
              <a:solidFill>
                <a:schemeClr val="tx1"/>
              </a:solidFill>
            </a:endParaRPr>
          </a:p>
        </p:txBody>
      </p:sp>
      <p:sp>
        <p:nvSpPr>
          <p:cNvPr id="2662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183563" cy="4187825"/>
          </a:xfrm>
        </p:spPr>
        <p:txBody>
          <a:bodyPr/>
          <a:lstStyle/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US" sz="3200" dirty="0" smtClean="0">
                <a:latin typeface="Calibri" pitchFamily="34" charset="0"/>
              </a:rPr>
              <a:t>Radioactive Materials Program: 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en-US" sz="2800" dirty="0" smtClean="0">
                <a:latin typeface="Calibri" pitchFamily="34" charset="0"/>
              </a:rPr>
              <a:t>6 FTEs and 2 wage employees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en-US" sz="2800" dirty="0" smtClean="0">
                <a:latin typeface="Calibri" pitchFamily="34" charset="0"/>
              </a:rPr>
              <a:t>419 specific licensees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en-US" sz="2800" dirty="0" smtClean="0">
                <a:latin typeface="Calibri" pitchFamily="34" charset="0"/>
              </a:rPr>
              <a:t>Perform licensing and inspecting 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en-US" sz="2800" dirty="0" smtClean="0">
                <a:latin typeface="Calibri" pitchFamily="34" charset="0"/>
              </a:rPr>
              <a:t>Approximately 2,900 generally licensed entities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US" sz="3200" dirty="0" smtClean="0">
                <a:latin typeface="Calibri" pitchFamily="34" charset="0"/>
              </a:rPr>
              <a:t>X-ray Program: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en-US" sz="2800" dirty="0" smtClean="0">
                <a:latin typeface="Calibri" pitchFamily="34" charset="0"/>
              </a:rPr>
              <a:t>7 FTEs and 1 wage employee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en-US" sz="2800" dirty="0" smtClean="0">
                <a:latin typeface="Calibri" pitchFamily="34" charset="0"/>
              </a:rPr>
              <a:t>Permit approximately 19,000 registrants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en-US" sz="2800" dirty="0" smtClean="0">
                <a:latin typeface="Calibri" pitchFamily="34" charset="0"/>
              </a:rPr>
              <a:t>Inspect approximately 1,500 x-ray machines annually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pPr algn="ctr">
              <a:defRPr/>
            </a:pPr>
            <a:r>
              <a:rPr lang="en-US" sz="4000" dirty="0" smtClean="0">
                <a:solidFill>
                  <a:schemeClr val="tx1"/>
                </a:solidFill>
              </a:rPr>
              <a:t>DRH (cont’d)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7650" name="Content Placeholder 5"/>
          <p:cNvSpPr>
            <a:spLocks noGrp="1"/>
          </p:cNvSpPr>
          <p:nvPr>
            <p:ph idx="1"/>
          </p:nvPr>
        </p:nvSpPr>
        <p:spPr>
          <a:xfrm>
            <a:off x="503238" y="1371600"/>
            <a:ext cx="8183562" cy="45720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3000" dirty="0" smtClean="0">
                <a:latin typeface="Calibri" pitchFamily="34" charset="0"/>
              </a:rPr>
              <a:t>Environmental Monitoring and Emergency Preparedness:</a:t>
            </a:r>
          </a:p>
          <a:p>
            <a:pPr lvl="1">
              <a:buClr>
                <a:schemeClr val="tx1"/>
              </a:buClr>
            </a:pPr>
            <a:r>
              <a:rPr lang="en-US" sz="2800" dirty="0" smtClean="0">
                <a:latin typeface="Calibri" pitchFamily="34" charset="0"/>
              </a:rPr>
              <a:t>3 FTE’s and 3 wage employees</a:t>
            </a:r>
          </a:p>
          <a:p>
            <a:pPr lvl="1">
              <a:buClr>
                <a:schemeClr val="tx1"/>
              </a:buClr>
            </a:pPr>
            <a:r>
              <a:rPr lang="en-US" sz="2800" dirty="0" smtClean="0">
                <a:latin typeface="Calibri" pitchFamily="34" charset="0"/>
              </a:rPr>
              <a:t>Environmental sampling and analyses</a:t>
            </a:r>
          </a:p>
          <a:p>
            <a:pPr lvl="1">
              <a:buClr>
                <a:schemeClr val="tx1"/>
              </a:buClr>
            </a:pPr>
            <a:r>
              <a:rPr lang="en-US" sz="2800" dirty="0" smtClean="0">
                <a:latin typeface="Calibri" pitchFamily="34" charset="0"/>
              </a:rPr>
              <a:t>Emergency response training, proficiency</a:t>
            </a:r>
          </a:p>
          <a:p>
            <a:pPr lvl="1">
              <a:buClr>
                <a:schemeClr val="tx1"/>
              </a:buClr>
            </a:pPr>
            <a:r>
              <a:rPr lang="en-US" sz="2800" dirty="0" smtClean="0">
                <a:latin typeface="Calibri" pitchFamily="34" charset="0"/>
              </a:rPr>
              <a:t>Quarterly and annual reports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83563" cy="701675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Background Radiation Levels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674" name="Content Placeholder 5"/>
          <p:cNvSpPr>
            <a:spLocks noGrp="1"/>
          </p:cNvSpPr>
          <p:nvPr>
            <p:ph idx="1"/>
          </p:nvPr>
        </p:nvSpPr>
        <p:spPr>
          <a:xfrm>
            <a:off x="533400" y="1371600"/>
            <a:ext cx="8183563" cy="4187825"/>
          </a:xfrm>
        </p:spPr>
        <p:txBody>
          <a:bodyPr/>
          <a:lstStyle/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US" sz="3400" dirty="0" smtClean="0">
                <a:latin typeface="Calibri" pitchFamily="34" charset="0"/>
              </a:rPr>
              <a:t>Average individual radiation dose in the United States is approximately 620 </a:t>
            </a:r>
            <a:r>
              <a:rPr lang="en-US" sz="3400" dirty="0" err="1" smtClean="0">
                <a:latin typeface="Calibri" pitchFamily="34" charset="0"/>
              </a:rPr>
              <a:t>mrem</a:t>
            </a:r>
            <a:r>
              <a:rPr lang="en-US" sz="3400" dirty="0" smtClean="0">
                <a:latin typeface="Calibri" pitchFamily="34" charset="0"/>
              </a:rPr>
              <a:t> per year.  Of this, 310 is from naturally occurring sources (solar, terrestrial and radon) and 310 is from man made sources (medical).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US" sz="3400" dirty="0" smtClean="0">
                <a:latin typeface="Calibri" pitchFamily="34" charset="0"/>
              </a:rPr>
              <a:t>Varies depending on location (i.e. higher elevations – increased dose).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83563" cy="8382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Radiation Dose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5486400"/>
            <a:ext cx="8153400" cy="365125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</a:rPr>
              <a:t>(NCRP 160), reprinted with permission of the National Council on Radiation Protection and Measurements (http://</a:t>
            </a:r>
            <a:r>
              <a:rPr lang="en-US" b="1" dirty="0" err="1" smtClean="0">
                <a:solidFill>
                  <a:schemeClr val="tx1"/>
                </a:solidFill>
              </a:rPr>
              <a:t>NCRPonline.org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05000" y="1143000"/>
            <a:ext cx="6477000" cy="4304213"/>
          </a:xfrm>
          <a:ln w="38100" cmpd="sng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33400" y="1676400"/>
            <a:ext cx="1219200" cy="2308324"/>
          </a:xfrm>
          <a:prstGeom prst="rect">
            <a:avLst/>
          </a:prstGeom>
          <a:ln w="381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smtClean="0">
                <a:latin typeface="Calibri"/>
                <a:cs typeface="Calibri"/>
              </a:rPr>
              <a:t>Percent of various sources of exposure to the total dose per individual in the U.S. population.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10400" y="1371600"/>
            <a:ext cx="12192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191000"/>
            <a:ext cx="1188146" cy="738664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Total  Avg.</a:t>
            </a:r>
          </a:p>
          <a:p>
            <a:r>
              <a:rPr lang="en-US" sz="1400" dirty="0" smtClean="0"/>
              <a:t>Dose:</a:t>
            </a:r>
          </a:p>
          <a:p>
            <a:r>
              <a:rPr lang="en-US" sz="1400" dirty="0" smtClean="0"/>
              <a:t>620 </a:t>
            </a:r>
            <a:r>
              <a:rPr lang="en-US" sz="1400" dirty="0" err="1" smtClean="0"/>
              <a:t>mrem</a:t>
            </a:r>
            <a:r>
              <a:rPr lang="en-US" sz="1400" dirty="0" smtClean="0"/>
              <a:t>/yr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563" cy="6858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Radiation Dose (cont’d)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5562600"/>
            <a:ext cx="8153400" cy="365125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</a:rPr>
              <a:t>(NCRP 160), reprinted with permission of the National Council on Radiation Protection and Measurements (http://</a:t>
            </a:r>
            <a:r>
              <a:rPr lang="en-US" b="1" dirty="0" err="1" smtClean="0">
                <a:solidFill>
                  <a:schemeClr val="tx1"/>
                </a:solidFill>
              </a:rPr>
              <a:t>NCRPonline.org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19400" y="1219199"/>
            <a:ext cx="5257800" cy="4296769"/>
          </a:xfrm>
          <a:ln w="38100" cmpd="sng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609600" y="1371600"/>
            <a:ext cx="1676400" cy="3293209"/>
          </a:xfrm>
          <a:prstGeom prst="rect">
            <a:avLst/>
          </a:prstGeom>
          <a:ln w="381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u="sng" dirty="0" smtClean="0"/>
              <a:t>Background Dose</a:t>
            </a:r>
            <a:r>
              <a:rPr lang="en-US" sz="1600" dirty="0" smtClean="0"/>
              <a:t>:</a:t>
            </a:r>
          </a:p>
          <a:p>
            <a:r>
              <a:rPr lang="en-US" sz="1600" dirty="0" smtClean="0"/>
              <a:t>Estimated population dose among the various sources of background radiation – does NOT include medical exposure</a:t>
            </a:r>
            <a:r>
              <a:rPr lang="en-US" sz="1600" b="1" dirty="0" smtClean="0"/>
              <a:t>.</a:t>
            </a:r>
            <a:endParaRPr lang="en-US" sz="1600" b="1" dirty="0"/>
          </a:p>
        </p:txBody>
      </p:sp>
      <p:sp>
        <p:nvSpPr>
          <p:cNvPr id="6" name="Rectangle 5"/>
          <p:cNvSpPr/>
          <p:nvPr/>
        </p:nvSpPr>
        <p:spPr>
          <a:xfrm>
            <a:off x="5715000" y="1295400"/>
            <a:ext cx="2286000" cy="381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800600"/>
            <a:ext cx="2085186" cy="52322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Total Background Dose:</a:t>
            </a:r>
          </a:p>
          <a:p>
            <a:r>
              <a:rPr lang="en-US" sz="1400" dirty="0" smtClean="0"/>
              <a:t>310 </a:t>
            </a:r>
            <a:r>
              <a:rPr lang="en-US" sz="1400" dirty="0" err="1" smtClean="0"/>
              <a:t>mrem</a:t>
            </a:r>
            <a:r>
              <a:rPr lang="en-US" sz="1400" dirty="0" smtClean="0"/>
              <a:t>/yr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Radon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770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4953000"/>
          </a:xfrm>
        </p:spPr>
        <p:txBody>
          <a:bodyPr/>
          <a:lstStyle/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US" sz="3200" dirty="0" smtClean="0">
                <a:latin typeface="Calibri" pitchFamily="34" charset="0"/>
              </a:rPr>
              <a:t>Radon is a naturally occurring radioactive gas.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en-US" sz="3200" dirty="0" smtClean="0">
                <a:latin typeface="Calibri" pitchFamily="34" charset="0"/>
              </a:rPr>
              <a:t>Decay of uranium in soil, rock and water.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US" sz="3200" dirty="0" smtClean="0">
                <a:latin typeface="Calibri" pitchFamily="34" charset="0"/>
              </a:rPr>
              <a:t>Average indoor radon level is about 1.3 picocuries per liter (</a:t>
            </a:r>
            <a:r>
              <a:rPr lang="en-US" sz="3200" dirty="0" err="1" smtClean="0">
                <a:latin typeface="Calibri" pitchFamily="34" charset="0"/>
              </a:rPr>
              <a:t>pCi</a:t>
            </a:r>
            <a:r>
              <a:rPr lang="en-US" sz="3200" dirty="0" smtClean="0">
                <a:latin typeface="Calibri" pitchFamily="34" charset="0"/>
              </a:rPr>
              <a:t>/L) in air in the United States  (1991 national residential radon survey by the EPA).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en-US" sz="3200" dirty="0" smtClean="0">
                <a:latin typeface="Calibri" pitchFamily="34" charset="0"/>
              </a:rPr>
              <a:t>The average outdoor level is about 0.4 </a:t>
            </a:r>
            <a:r>
              <a:rPr lang="en-US" sz="3200" dirty="0" err="1" smtClean="0">
                <a:latin typeface="Calibri" pitchFamily="34" charset="0"/>
              </a:rPr>
              <a:t>pCi</a:t>
            </a:r>
            <a:r>
              <a:rPr lang="en-US" sz="3200" dirty="0" smtClean="0">
                <a:latin typeface="Calibri" pitchFamily="34" charset="0"/>
              </a:rPr>
              <a:t>/L.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US" sz="3200" dirty="0" smtClean="0">
                <a:latin typeface="Calibri" pitchFamily="34" charset="0"/>
              </a:rPr>
              <a:t>The EPA recommends that indoor radon levels above 4 </a:t>
            </a:r>
            <a:r>
              <a:rPr lang="en-US" sz="3200" dirty="0" err="1" smtClean="0">
                <a:latin typeface="Calibri" pitchFamily="34" charset="0"/>
              </a:rPr>
              <a:t>pCi</a:t>
            </a:r>
            <a:r>
              <a:rPr lang="en-US" sz="3200" dirty="0" smtClean="0">
                <a:latin typeface="Calibri" pitchFamily="34" charset="0"/>
              </a:rPr>
              <a:t>/L be mitigated.</a:t>
            </a:r>
          </a:p>
          <a:p>
            <a:pPr>
              <a:buClr>
                <a:schemeClr val="tx1"/>
              </a:buClr>
            </a:pPr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Radon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84321" y="1295400"/>
            <a:ext cx="6916680" cy="2767969"/>
          </a:xfr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0" y="4267200"/>
          <a:ext cx="7772400" cy="1442063"/>
        </p:xfrm>
        <a:graphic>
          <a:graphicData uri="http://schemas.openxmlformats.org/drawingml/2006/table">
            <a:tbl>
              <a:tblPr/>
              <a:tblGrid>
                <a:gridCol w="1022684"/>
                <a:gridCol w="4692316"/>
                <a:gridCol w="2057400"/>
              </a:tblGrid>
              <a:tr h="482873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43699" marR="43699" marT="21849" marB="218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Zone 1 </a:t>
                      </a:r>
                      <a:r>
                        <a:rPr lang="en-US" sz="1200" dirty="0"/>
                        <a:t>counties have a predicted average indoor radon screening level greater than 4 </a:t>
                      </a:r>
                      <a:r>
                        <a:rPr lang="en-US" sz="1200" dirty="0" err="1"/>
                        <a:t>pCi</a:t>
                      </a:r>
                      <a:r>
                        <a:rPr lang="en-US" sz="1200" dirty="0"/>
                        <a:t>/L (picocuries per liter) </a:t>
                      </a:r>
                      <a:r>
                        <a:rPr lang="en-US" sz="1200" b="1" dirty="0"/>
                        <a:t>(red zones)</a:t>
                      </a:r>
                      <a:endParaRPr lang="en-US" sz="1200" dirty="0"/>
                    </a:p>
                  </a:txBody>
                  <a:tcPr marL="43699" marR="43699" marT="21849" marB="218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Highest Potential</a:t>
                      </a:r>
                      <a:endParaRPr lang="en-US" sz="1200" dirty="0"/>
                    </a:p>
                  </a:txBody>
                  <a:tcPr marL="43699" marR="43699" marT="21849" marB="218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267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43699" marR="43699" marT="21849" marB="218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Zone 2 </a:t>
                      </a:r>
                      <a:r>
                        <a:rPr lang="en-US" sz="1200" dirty="0"/>
                        <a:t>counties have a predicted average indoor radon screening level between 2 and 4 </a:t>
                      </a:r>
                      <a:r>
                        <a:rPr lang="en-US" sz="1200" dirty="0" err="1"/>
                        <a:t>pCi</a:t>
                      </a:r>
                      <a:r>
                        <a:rPr lang="en-US" sz="1200" dirty="0"/>
                        <a:t>/L </a:t>
                      </a:r>
                      <a:r>
                        <a:rPr lang="en-US" sz="1200" b="1" dirty="0"/>
                        <a:t>(orange zones)</a:t>
                      </a:r>
                      <a:endParaRPr lang="en-US" sz="1200" dirty="0"/>
                    </a:p>
                  </a:txBody>
                  <a:tcPr marL="43699" marR="43699" marT="21849" marB="218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Moderate Potential</a:t>
                      </a:r>
                      <a:endParaRPr lang="en-US" sz="1200" dirty="0"/>
                    </a:p>
                  </a:txBody>
                  <a:tcPr marL="43699" marR="43699" marT="21849" marB="218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7660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43699" marR="43699" marT="21849" marB="218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Zone 3 </a:t>
                      </a:r>
                      <a:r>
                        <a:rPr lang="en-US" sz="1200" dirty="0"/>
                        <a:t>counties have a predicted average indoor radon screening level less than 2 </a:t>
                      </a:r>
                      <a:r>
                        <a:rPr lang="en-US" sz="1200" dirty="0" err="1"/>
                        <a:t>pCi</a:t>
                      </a:r>
                      <a:r>
                        <a:rPr lang="en-US" sz="1200" dirty="0"/>
                        <a:t>/L </a:t>
                      </a:r>
                      <a:r>
                        <a:rPr lang="en-US" sz="1200" b="1" dirty="0"/>
                        <a:t>(yellow zones)</a:t>
                      </a:r>
                      <a:endParaRPr lang="en-US" sz="1200" dirty="0"/>
                    </a:p>
                  </a:txBody>
                  <a:tcPr marL="43699" marR="43699" marT="21849" marB="218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Low Potential</a:t>
                      </a:r>
                      <a:endParaRPr lang="en-US" sz="1200" dirty="0"/>
                    </a:p>
                  </a:txBody>
                  <a:tcPr marL="43699" marR="43699" marT="21849" marB="218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4829" name="Picture 2" descr="http://www.epa.gov/radon/images/zone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3434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0" name="Picture 3" descr="http://www.epa.gov/radon/images/zone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4943475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1" name="Picture 4" descr="http://www.epa.gov/radon/images/zone3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5400675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77875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Radon (cont’d)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05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Radon (cont’d)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770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648200"/>
          </a:xfrm>
        </p:spPr>
        <p:txBody>
          <a:bodyPr/>
          <a:lstStyle/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US" sz="3200" dirty="0" smtClean="0">
                <a:latin typeface="Calibri" pitchFamily="34" charset="0"/>
              </a:rPr>
              <a:t>DRH would need to institute an indoor radon monitoring program to assess baseline public exposures if the moratorium were to be lifted and a mine/mill permit granted. 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US" sz="3200" dirty="0" smtClean="0">
                <a:latin typeface="Calibri" pitchFamily="34" charset="0"/>
              </a:rPr>
              <a:t>Radon released from the mine and mill will be monitored to ensure compliance with regulatory standards.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88987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Presentation Overview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30725"/>
          </a:xfrm>
        </p:spPr>
        <p:txBody>
          <a:bodyPr/>
          <a:lstStyle/>
          <a:p>
            <a:pPr>
              <a:spcBef>
                <a:spcPts val="0"/>
              </a:spcBef>
              <a:buClr>
                <a:schemeClr val="tx1"/>
              </a:buClr>
              <a:defRPr/>
            </a:pPr>
            <a:r>
              <a:rPr lang="en-US" dirty="0" smtClean="0">
                <a:latin typeface="Calibri" pitchFamily="34" charset="0"/>
              </a:rPr>
              <a:t>UWG &amp; VDH overview </a:t>
            </a:r>
          </a:p>
          <a:p>
            <a:pPr>
              <a:spcBef>
                <a:spcPts val="0"/>
              </a:spcBef>
              <a:buClr>
                <a:schemeClr val="tx1"/>
              </a:buClr>
              <a:defRPr/>
            </a:pPr>
            <a:r>
              <a:rPr lang="en-US" dirty="0" smtClean="0">
                <a:latin typeface="Calibri" pitchFamily="34" charset="0"/>
              </a:rPr>
              <a:t>Review of assigned tasks from the Governor’s Directive</a:t>
            </a:r>
          </a:p>
          <a:p>
            <a:pPr>
              <a:spcBef>
                <a:spcPts val="0"/>
              </a:spcBef>
              <a:buClr>
                <a:schemeClr val="tx1"/>
              </a:buClr>
              <a:defRPr/>
            </a:pPr>
            <a:r>
              <a:rPr lang="en-US" dirty="0" smtClean="0">
                <a:latin typeface="Calibri" pitchFamily="34" charset="0"/>
              </a:rPr>
              <a:t>VDH programs involved in UWG</a:t>
            </a:r>
          </a:p>
          <a:p>
            <a:pPr>
              <a:spcBef>
                <a:spcPts val="0"/>
              </a:spcBef>
              <a:buClr>
                <a:schemeClr val="tx1"/>
              </a:buClr>
              <a:defRPr/>
            </a:pPr>
            <a:r>
              <a:rPr lang="en-US" dirty="0" smtClean="0">
                <a:latin typeface="Calibri" pitchFamily="34" charset="0"/>
              </a:rPr>
              <a:t>Review of water meetings</a:t>
            </a:r>
          </a:p>
          <a:p>
            <a:pPr>
              <a:spcBef>
                <a:spcPts val="0"/>
              </a:spcBef>
              <a:buClr>
                <a:schemeClr val="tx1"/>
              </a:buClr>
              <a:defRPr/>
            </a:pPr>
            <a:r>
              <a:rPr lang="en-US" dirty="0" smtClean="0">
                <a:latin typeface="Calibri" pitchFamily="34" charset="0"/>
              </a:rPr>
              <a:t>Agreement State discussion</a:t>
            </a:r>
          </a:p>
          <a:p>
            <a:pPr>
              <a:spcBef>
                <a:spcPts val="0"/>
              </a:spcBef>
              <a:buClr>
                <a:schemeClr val="tx1"/>
              </a:buClr>
              <a:defRPr/>
            </a:pPr>
            <a:r>
              <a:rPr lang="en-US" dirty="0" smtClean="0">
                <a:latin typeface="Calibri" pitchFamily="34" charset="0"/>
              </a:rPr>
              <a:t>VDH resources needed  in the event the moratorium is lifted</a:t>
            </a:r>
          </a:p>
          <a:p>
            <a:pPr>
              <a:spcBef>
                <a:spcPts val="0"/>
              </a:spcBef>
              <a:buClr>
                <a:schemeClr val="tx1"/>
              </a:buClr>
              <a:defRPr/>
            </a:pPr>
            <a:r>
              <a:rPr lang="en-US" dirty="0" smtClean="0">
                <a:latin typeface="Calibri" pitchFamily="34" charset="0"/>
              </a:rPr>
              <a:t>Update on Uranium Study status</a:t>
            </a:r>
          </a:p>
          <a:p>
            <a:pPr>
              <a:spcBef>
                <a:spcPts val="0"/>
              </a:spcBef>
              <a:buClr>
                <a:schemeClr val="tx1"/>
              </a:buClr>
              <a:defRPr/>
            </a:pPr>
            <a:r>
              <a:rPr lang="en-US" dirty="0" smtClean="0">
                <a:latin typeface="Calibri" pitchFamily="34" charset="0"/>
              </a:rPr>
              <a:t>Summary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300" dirty="0" smtClean="0">
                <a:solidFill>
                  <a:schemeClr val="tx1"/>
                </a:solidFill>
              </a:rPr>
              <a:t>Office of Drinking Water (ODW)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183880" cy="4800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b="1" dirty="0" smtClean="0">
                <a:latin typeface="+mj-lt"/>
              </a:rPr>
              <a:t>Public Water System Supervision </a:t>
            </a:r>
            <a:r>
              <a:rPr lang="en-US" b="1" dirty="0" smtClean="0">
                <a:latin typeface="+mj-lt"/>
                <a:cs typeface="Calibri"/>
              </a:rPr>
              <a:t>(</a:t>
            </a:r>
            <a:r>
              <a:rPr lang="en-US" b="1" dirty="0" err="1" smtClean="0">
                <a:latin typeface="+mj-lt"/>
                <a:cs typeface="Calibri"/>
              </a:rPr>
              <a:t>PWSS</a:t>
            </a:r>
            <a:r>
              <a:rPr lang="en-US" b="1" dirty="0" smtClean="0">
                <a:latin typeface="+mj-lt"/>
                <a:cs typeface="Calibri"/>
              </a:rPr>
              <a:t>) Program</a:t>
            </a:r>
            <a:endParaRPr lang="en-US" sz="2800" b="1" dirty="0" smtClean="0">
              <a:latin typeface="+mj-lt"/>
              <a:cs typeface="Calibri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700" dirty="0" smtClean="0">
                <a:latin typeface="Calibri"/>
                <a:cs typeface="Calibri"/>
              </a:rPr>
              <a:t>Public Waterworks are defined as an entity which: “Serves piped water for drinking or domestic use to (</a:t>
            </a:r>
            <a:r>
              <a:rPr lang="en-US" sz="2700" dirty="0" err="1" smtClean="0">
                <a:latin typeface="Calibri"/>
                <a:cs typeface="Calibri"/>
              </a:rPr>
              <a:t>i</a:t>
            </a:r>
            <a:r>
              <a:rPr lang="en-US" sz="2700" dirty="0" smtClean="0">
                <a:latin typeface="Calibri"/>
                <a:cs typeface="Calibri"/>
              </a:rPr>
              <a:t>) the public, (ii) at least 15 connections, or (iii) an average of 25 individuals for at least 60 days out of the year.”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700" dirty="0" smtClean="0">
                <a:latin typeface="Calibri"/>
                <a:cs typeface="Calibri"/>
              </a:rPr>
              <a:t>PWSS Program: Ensures compliance with the Safe Drinking Water Act and the </a:t>
            </a:r>
            <a:r>
              <a:rPr lang="en-US" sz="2700" i="1" dirty="0" smtClean="0">
                <a:latin typeface="Calibri"/>
                <a:cs typeface="Calibri"/>
              </a:rPr>
              <a:t>Virginia Waterworks Regulations</a:t>
            </a:r>
            <a:r>
              <a:rPr lang="en-US" sz="2800" dirty="0" smtClean="0">
                <a:latin typeface="Calibri"/>
                <a:cs typeface="Calibri"/>
              </a:rPr>
              <a:t>.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400" dirty="0" smtClean="0">
                <a:latin typeface="Calibri" pitchFamily="34" charset="0"/>
              </a:rPr>
              <a:t>Sampling / Monitoring / Reporting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400" dirty="0" smtClean="0">
                <a:latin typeface="Calibri" pitchFamily="34" charset="0"/>
              </a:rPr>
              <a:t>Operations / Staffing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400" dirty="0" smtClean="0">
                <a:latin typeface="Calibri" pitchFamily="34" charset="0"/>
              </a:rPr>
              <a:t>Design / Construction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>
              <a:spcBef>
                <a:spcPts val="0"/>
              </a:spcBef>
              <a:buClr>
                <a:schemeClr val="tx1"/>
              </a:buClr>
            </a:pPr>
            <a:r>
              <a:rPr lang="en-US" sz="3200" dirty="0" smtClean="0">
                <a:latin typeface="Calibri"/>
                <a:cs typeface="Calibri"/>
              </a:rPr>
              <a:t>Adopt &amp; Implement New Regulations </a:t>
            </a:r>
          </a:p>
          <a:p>
            <a:pPr eaLnBrk="1" hangingPunct="1">
              <a:spcBef>
                <a:spcPts val="0"/>
              </a:spcBef>
              <a:buClr>
                <a:schemeClr val="tx1"/>
              </a:buClr>
            </a:pPr>
            <a:r>
              <a:rPr lang="en-US" sz="3200" dirty="0" smtClean="0">
                <a:latin typeface="Calibri"/>
                <a:cs typeface="Calibri"/>
              </a:rPr>
              <a:t>Compliance and Enforcement:</a:t>
            </a:r>
          </a:p>
          <a:p>
            <a:pPr lvl="1" eaLnBrk="1" hangingPunct="1">
              <a:spcBef>
                <a:spcPts val="0"/>
              </a:spcBef>
              <a:buClr>
                <a:schemeClr val="tx1"/>
              </a:buClr>
              <a:buSzPct val="50000"/>
              <a:buFont typeface="Courier New"/>
              <a:buChar char="o"/>
            </a:pPr>
            <a:r>
              <a:rPr lang="en-US" sz="2800" dirty="0" smtClean="0">
                <a:latin typeface="Calibri"/>
                <a:cs typeface="Calibri"/>
              </a:rPr>
              <a:t>Review Water Sample Results;</a:t>
            </a:r>
          </a:p>
          <a:p>
            <a:pPr lvl="1" eaLnBrk="1" hangingPunct="1">
              <a:spcBef>
                <a:spcPts val="0"/>
              </a:spcBef>
              <a:buClr>
                <a:schemeClr val="tx1"/>
              </a:buClr>
              <a:buSzPct val="50000"/>
              <a:buFont typeface="Courier New"/>
              <a:buChar char="o"/>
            </a:pPr>
            <a:r>
              <a:rPr lang="en-US" sz="2800" dirty="0" smtClean="0">
                <a:latin typeface="Calibri"/>
                <a:cs typeface="Calibri"/>
              </a:rPr>
              <a:t>Review Operation Reports;</a:t>
            </a:r>
          </a:p>
          <a:p>
            <a:pPr lvl="1" eaLnBrk="1" hangingPunct="1">
              <a:spcBef>
                <a:spcPts val="0"/>
              </a:spcBef>
              <a:buClr>
                <a:schemeClr val="tx1"/>
              </a:buClr>
              <a:buSzPct val="50000"/>
              <a:buFont typeface="Courier New"/>
              <a:buChar char="o"/>
            </a:pPr>
            <a:r>
              <a:rPr lang="en-US" sz="2800" dirty="0" smtClean="0">
                <a:latin typeface="Calibri"/>
                <a:cs typeface="Calibri"/>
              </a:rPr>
              <a:t>Determine Compliance;</a:t>
            </a:r>
          </a:p>
          <a:p>
            <a:pPr lvl="1" eaLnBrk="1" hangingPunct="1">
              <a:spcBef>
                <a:spcPts val="0"/>
              </a:spcBef>
              <a:buClr>
                <a:schemeClr val="tx1"/>
              </a:buClr>
              <a:buSzPct val="50000"/>
              <a:buFont typeface="Courier New"/>
              <a:buChar char="o"/>
            </a:pPr>
            <a:r>
              <a:rPr lang="en-US" sz="2800" dirty="0" smtClean="0">
                <a:latin typeface="Calibri"/>
                <a:cs typeface="Calibri"/>
              </a:rPr>
              <a:t>Issue Notices of Violation (</a:t>
            </a:r>
            <a:r>
              <a:rPr lang="en-US" sz="2800" dirty="0" err="1" smtClean="0">
                <a:latin typeface="Calibri"/>
                <a:cs typeface="Calibri"/>
              </a:rPr>
              <a:t>NOVs</a:t>
            </a:r>
            <a:r>
              <a:rPr lang="en-US" sz="2800" dirty="0" smtClean="0">
                <a:latin typeface="Calibri"/>
                <a:cs typeface="Calibri"/>
              </a:rPr>
              <a:t>);</a:t>
            </a:r>
          </a:p>
          <a:p>
            <a:pPr lvl="1" eaLnBrk="1" hangingPunct="1">
              <a:spcBef>
                <a:spcPts val="0"/>
              </a:spcBef>
              <a:buClr>
                <a:schemeClr val="tx1"/>
              </a:buClr>
              <a:buSzPct val="50000"/>
              <a:buFont typeface="Courier New"/>
              <a:buChar char="o"/>
            </a:pPr>
            <a:r>
              <a:rPr lang="en-US" sz="2800" dirty="0" smtClean="0">
                <a:latin typeface="Calibri"/>
                <a:cs typeface="Calibri"/>
              </a:rPr>
              <a:t>Issue Consent Orders;</a:t>
            </a:r>
          </a:p>
          <a:p>
            <a:pPr lvl="1" eaLnBrk="1" hangingPunct="1">
              <a:spcBef>
                <a:spcPts val="0"/>
              </a:spcBef>
              <a:buClr>
                <a:schemeClr val="tx1"/>
              </a:buClr>
              <a:buSzPct val="50000"/>
              <a:buFont typeface="Courier New"/>
              <a:buChar char="o"/>
            </a:pPr>
            <a:r>
              <a:rPr lang="en-US" sz="2800" dirty="0" smtClean="0">
                <a:latin typeface="Calibri"/>
                <a:cs typeface="Calibri"/>
              </a:rPr>
              <a:t>Issue Operation Permits; and</a:t>
            </a:r>
          </a:p>
          <a:p>
            <a:pPr lvl="1" eaLnBrk="1" hangingPunct="1">
              <a:spcBef>
                <a:spcPts val="0"/>
              </a:spcBef>
              <a:buClr>
                <a:schemeClr val="tx1"/>
              </a:buClr>
              <a:buSzPct val="50000"/>
              <a:buFont typeface="Courier New"/>
              <a:buChar char="o"/>
            </a:pPr>
            <a:r>
              <a:rPr lang="en-US" sz="2800" dirty="0" smtClean="0">
                <a:latin typeface="Calibri"/>
                <a:cs typeface="Calibri"/>
              </a:rPr>
              <a:t>Review Plans &amp; Issue Construction Permits.</a:t>
            </a:r>
          </a:p>
          <a:p>
            <a:pPr eaLnBrk="1" hangingPunct="1">
              <a:buClr>
                <a:schemeClr val="tx1"/>
              </a:buClr>
            </a:pP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 smtClean="0">
                <a:solidFill>
                  <a:schemeClr val="tx1"/>
                </a:solidFill>
              </a:rPr>
              <a:t>ODW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PWSS Requirements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>
                <a:solidFill>
                  <a:schemeClr val="tx1"/>
                </a:solidFill>
              </a:rPr>
              <a:t>ODW Safe Drinking Water Act Monitoring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572000"/>
          </a:xfrm>
        </p:spPr>
        <p:txBody>
          <a:bodyPr/>
          <a:lstStyle/>
          <a:p>
            <a:pPr algn="ctr" eaLnBrk="1" hangingPunct="1">
              <a:buClr>
                <a:schemeClr val="tx1"/>
              </a:buClr>
              <a:buNone/>
            </a:pPr>
            <a:endParaRPr lang="en-US" sz="1100" b="1" dirty="0" smtClean="0">
              <a:latin typeface="Calibri" pitchFamily="34" charset="0"/>
            </a:endParaRPr>
          </a:p>
          <a:p>
            <a:pPr eaLnBrk="1" hangingPunct="1">
              <a:spcBef>
                <a:spcPts val="0"/>
              </a:spcBef>
              <a:buClr>
                <a:schemeClr val="tx1"/>
              </a:buClr>
            </a:pPr>
            <a:r>
              <a:rPr lang="en-US" dirty="0" smtClean="0">
                <a:latin typeface="Calibri" pitchFamily="34" charset="0"/>
              </a:rPr>
              <a:t>Initial radionuclide sampling for four (4) quarters.</a:t>
            </a:r>
          </a:p>
          <a:p>
            <a:pPr eaLnBrk="1" hangingPunct="1">
              <a:spcBef>
                <a:spcPts val="0"/>
              </a:spcBef>
              <a:buClr>
                <a:schemeClr val="tx1"/>
              </a:buClr>
            </a:pPr>
            <a:r>
              <a:rPr lang="en-US" dirty="0" smtClean="0">
                <a:latin typeface="Calibri" pitchFamily="34" charset="0"/>
              </a:rPr>
              <a:t>Subsequent sampling frequency reduced if results are below maximum allowable contaminant levels.</a:t>
            </a:r>
          </a:p>
          <a:p>
            <a:pPr eaLnBrk="1" hangingPunct="1">
              <a:spcBef>
                <a:spcPts val="0"/>
              </a:spcBef>
              <a:buClr>
                <a:schemeClr val="tx1"/>
              </a:buClr>
              <a:buNone/>
            </a:pPr>
            <a:endParaRPr lang="en-US" dirty="0" smtClean="0">
              <a:latin typeface="Calibri" pitchFamily="34" charset="0"/>
            </a:endParaRPr>
          </a:p>
          <a:p>
            <a:pPr eaLnBrk="1" hangingPunct="1">
              <a:spcBef>
                <a:spcPts val="0"/>
              </a:spcBef>
              <a:buClr>
                <a:schemeClr val="tx1"/>
              </a:buClr>
            </a:pPr>
            <a:endParaRPr lang="en-US" dirty="0" smtClean="0">
              <a:latin typeface="Calibri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00200" y="2895600"/>
          <a:ext cx="6096000" cy="3002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52509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Parameter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Public Water Supply Designated Rivers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509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Gross Alpha Particle Activity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15 pCi/l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509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Beta Particle &amp; Photon Activity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4 mrem/yr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509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Combined Radium 226 &amp; 228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5 pCi/l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095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Uranium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30 ug/l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095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Zinc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7,400 ug/l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563" cy="6858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Office of Epidemiology (OEpi)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986" name="Content Placeholder 5"/>
          <p:cNvSpPr>
            <a:spLocks noGrp="1"/>
          </p:cNvSpPr>
          <p:nvPr>
            <p:ph idx="1"/>
          </p:nvPr>
        </p:nvSpPr>
        <p:spPr>
          <a:xfrm>
            <a:off x="503238" y="1295400"/>
            <a:ext cx="8183562" cy="4495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3200" dirty="0" smtClean="0">
                <a:latin typeface="Calibri" pitchFamily="34" charset="0"/>
              </a:rPr>
              <a:t>Division of Surveillance &amp; Investigation: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2800" dirty="0" smtClean="0">
                <a:latin typeface="Calibri" pitchFamily="34" charset="0"/>
              </a:rPr>
              <a:t>Monitors the occurrence of reportable and emerging diseases and suspected outbreaks of illness (natural or otherwise).</a:t>
            </a:r>
            <a:endParaRPr lang="en-US" sz="2800" dirty="0">
              <a:latin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2800" dirty="0" smtClean="0">
                <a:latin typeface="Calibri" pitchFamily="34" charset="0"/>
              </a:rPr>
              <a:t>Provides recommendations and guidance to prevent the spread of communicable diseases.</a:t>
            </a:r>
            <a:endParaRPr lang="en-US" sz="2800" dirty="0">
              <a:latin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2800" dirty="0" smtClean="0">
                <a:latin typeface="Calibri" pitchFamily="34" charset="0"/>
              </a:rPr>
              <a:t>Investigates outbreaks of disease and other public health emergencies.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2800" dirty="0" smtClean="0">
                <a:latin typeface="Calibri" pitchFamily="34" charset="0"/>
              </a:rPr>
              <a:t>Beach Recreational Waters Monitoring.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563" cy="685800"/>
          </a:xfrm>
        </p:spPr>
        <p:txBody>
          <a:bodyPr/>
          <a:lstStyle/>
          <a:p>
            <a:pPr algn="ctr">
              <a:defRPr/>
            </a:pPr>
            <a:r>
              <a:rPr lang="en-US" dirty="0" err="1" smtClean="0">
                <a:solidFill>
                  <a:schemeClr val="tx1"/>
                </a:solidFill>
              </a:rPr>
              <a:t>OEpi</a:t>
            </a:r>
            <a:r>
              <a:rPr lang="en-US" dirty="0" smtClean="0">
                <a:solidFill>
                  <a:schemeClr val="tx1"/>
                </a:solidFill>
              </a:rPr>
              <a:t> (cont’d)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034" name="Content Placeholder 5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432593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dirty="0" smtClean="0">
                <a:latin typeface="Calibri" pitchFamily="34" charset="0"/>
              </a:rPr>
              <a:t>Division of Environmental Epidemiology: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2600" dirty="0" smtClean="0">
                <a:latin typeface="Calibri" pitchFamily="34" charset="0"/>
              </a:rPr>
              <a:t>Prevents and controls human diseases and conditions due to exposure to chemical and biological agents in the environment and transmission from animals to humans.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2600" dirty="0" smtClean="0">
                <a:latin typeface="Calibri" pitchFamily="34" charset="0"/>
              </a:rPr>
              <a:t>Develops and maintains surveillance and outbreak investigations for: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2400" dirty="0" smtClean="0">
                <a:latin typeface="Calibri" pitchFamily="34" charset="0"/>
              </a:rPr>
              <a:t>Environmental factors that may indicate a potential human health hazard;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2400" dirty="0" smtClean="0">
                <a:latin typeface="Calibri" pitchFamily="34" charset="0"/>
              </a:rPr>
              <a:t>Diseases and conditions that may be due to exposure to certain environmental factors; and 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2400" dirty="0" smtClean="0">
                <a:latin typeface="Calibri" pitchFamily="34" charset="0"/>
              </a:rPr>
              <a:t>Diseases that are transmitted from animals to humans. </a:t>
            </a:r>
          </a:p>
          <a:p>
            <a:pPr>
              <a:buClr>
                <a:schemeClr val="tx1"/>
              </a:buClr>
            </a:pPr>
            <a:endParaRPr lang="en-US" sz="2200" dirty="0" smtClean="0">
              <a:latin typeface="Calibri" pitchFamily="34" charset="0"/>
            </a:endParaRPr>
          </a:p>
          <a:p>
            <a:pPr>
              <a:buClr>
                <a:schemeClr val="tx1"/>
              </a:buClr>
            </a:pPr>
            <a:endParaRPr lang="en-US" sz="2200" dirty="0" smtClean="0">
              <a:latin typeface="Calibri" pitchFamily="34" charset="0"/>
            </a:endParaRPr>
          </a:p>
          <a:p>
            <a:pPr>
              <a:buClr>
                <a:schemeClr val="tx1"/>
              </a:buClr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Office of Family Health Services (</a:t>
            </a:r>
            <a:r>
              <a:rPr lang="en-US" dirty="0" err="1" smtClean="0">
                <a:solidFill>
                  <a:schemeClr val="tx1"/>
                </a:solidFill>
              </a:rPr>
              <a:t>OFHS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447800"/>
            <a:ext cx="8183562" cy="4114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Arial"/>
              <a:buChar char="•"/>
              <a:defRPr/>
            </a:pPr>
            <a:r>
              <a:rPr lang="en-US" sz="3200" dirty="0" smtClean="0">
                <a:latin typeface="Calibri" pitchFamily="34" charset="0"/>
              </a:rPr>
              <a:t>Focus on improving health of Virginians through prevention, health promotion, nutrition, child &amp; family health, and surveillance of health risk factors.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Arial"/>
              <a:buChar char="•"/>
              <a:defRPr/>
            </a:pPr>
            <a:r>
              <a:rPr lang="en-US" sz="3200" dirty="0" smtClean="0">
                <a:latin typeface="Calibri" pitchFamily="34" charset="0"/>
              </a:rPr>
              <a:t>Programs include: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Verdana"/>
              <a:buChar char="◦"/>
              <a:defRPr/>
            </a:pPr>
            <a:r>
              <a:rPr lang="en-US" sz="3100" dirty="0" smtClean="0">
                <a:latin typeface="Calibri" pitchFamily="34" charset="0"/>
              </a:rPr>
              <a:t>Newborn Screening;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defRPr/>
            </a:pPr>
            <a:r>
              <a:rPr lang="en-US" sz="3100" dirty="0" smtClean="0">
                <a:latin typeface="Calibri" pitchFamily="34" charset="0"/>
              </a:rPr>
              <a:t>Chronic Disease </a:t>
            </a:r>
            <a:r>
              <a:rPr lang="en-US" sz="3100" dirty="0">
                <a:latin typeface="Calibri" pitchFamily="34" charset="0"/>
              </a:rPr>
              <a:t>M</a:t>
            </a:r>
            <a:r>
              <a:rPr lang="en-US" sz="3100" dirty="0" smtClean="0">
                <a:latin typeface="Calibri" pitchFamily="34" charset="0"/>
              </a:rPr>
              <a:t>anagement and </a:t>
            </a:r>
            <a:r>
              <a:rPr lang="en-US" sz="3100" dirty="0">
                <a:latin typeface="Calibri" pitchFamily="34" charset="0"/>
              </a:rPr>
              <a:t>P</a:t>
            </a:r>
            <a:r>
              <a:rPr lang="en-US" sz="3100" dirty="0" smtClean="0">
                <a:latin typeface="Calibri" pitchFamily="34" charset="0"/>
              </a:rPr>
              <a:t>revention,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defRPr/>
            </a:pPr>
            <a:r>
              <a:rPr lang="en-US" sz="3100" dirty="0" smtClean="0">
                <a:latin typeface="Calibri" pitchFamily="34" charset="0"/>
              </a:rPr>
              <a:t>Virginia Cancer Registry;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defRPr/>
            </a:pPr>
            <a:r>
              <a:rPr lang="en-US" sz="3100" dirty="0" smtClean="0">
                <a:latin typeface="Calibri" pitchFamily="34" charset="0"/>
              </a:rPr>
              <a:t>Supplemental Nutrition for Women, Infants, &amp; Children; and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defRPr/>
            </a:pPr>
            <a:r>
              <a:rPr lang="en-US" sz="3100" dirty="0" smtClean="0">
                <a:latin typeface="Calibri" pitchFamily="34" charset="0"/>
              </a:rPr>
              <a:t>Surveillance – Cancer, Congenital </a:t>
            </a:r>
            <a:r>
              <a:rPr lang="en-US" sz="3100" dirty="0">
                <a:latin typeface="Calibri" pitchFamily="34" charset="0"/>
              </a:rPr>
              <a:t>A</a:t>
            </a:r>
            <a:r>
              <a:rPr lang="en-US" sz="3100" dirty="0" smtClean="0">
                <a:latin typeface="Calibri" pitchFamily="34" charset="0"/>
              </a:rPr>
              <a:t>nomalies, Behavioral Risks.</a:t>
            </a:r>
          </a:p>
          <a:p>
            <a:pPr>
              <a:buClr>
                <a:schemeClr val="tx1"/>
              </a:buClr>
              <a:defRPr/>
            </a:pPr>
            <a:endParaRPr lang="en-US" dirty="0" smtClean="0"/>
          </a:p>
          <a:p>
            <a:pPr>
              <a:buClr>
                <a:schemeClr val="tx1"/>
              </a:buCl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Office of Minority Health and Health Equity (</a:t>
            </a:r>
            <a:r>
              <a:rPr lang="en-US" sz="2600" dirty="0" err="1" smtClean="0">
                <a:solidFill>
                  <a:schemeClr val="tx1"/>
                </a:solidFill>
              </a:rPr>
              <a:t>OMHHE</a:t>
            </a:r>
            <a:r>
              <a:rPr lang="en-US" sz="2600" dirty="0" smtClean="0">
                <a:solidFill>
                  <a:schemeClr val="tx1"/>
                </a:solidFill>
              </a:rPr>
              <a:t>)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183563" cy="4495800"/>
          </a:xfrm>
        </p:spPr>
        <p:txBody>
          <a:bodyPr/>
          <a:lstStyle/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US" sz="2400" dirty="0">
                <a:latin typeface="Calibri" pitchFamily="34" charset="0"/>
              </a:rPr>
              <a:t>Advances health equity by identifying health inequities and their root causes and promoting equitable opportunities to be </a:t>
            </a:r>
            <a:r>
              <a:rPr lang="en-US" sz="2400" dirty="0" smtClean="0">
                <a:latin typeface="Calibri" pitchFamily="34" charset="0"/>
              </a:rPr>
              <a:t>healthy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US" sz="2400" dirty="0" smtClean="0">
                <a:latin typeface="Calibri" pitchFamily="34" charset="0"/>
              </a:rPr>
              <a:t>Data analysis to identify health inequities and the distribution of health risks among demographic populations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US" sz="2400" dirty="0" smtClean="0">
                <a:latin typeface="Calibri" pitchFamily="34" charset="0"/>
              </a:rPr>
              <a:t>Provision of resources and technical assistance to promote culturally and linguistically appropriate services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US" sz="2400" dirty="0" smtClean="0">
                <a:latin typeface="Calibri" pitchFamily="34" charset="0"/>
              </a:rPr>
              <a:t>Community engagement with low income and racial/ethnic minority populations to address neighborhood and environmental risks 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US" sz="2400" dirty="0" smtClean="0">
                <a:latin typeface="Calibri" pitchFamily="34" charset="0"/>
              </a:rPr>
              <a:t>Identification of policy and organizational strategies to promote opportunities for all communities to be healthy</a:t>
            </a:r>
          </a:p>
          <a:p>
            <a:pPr>
              <a:buClr>
                <a:schemeClr val="tx1"/>
              </a:buClr>
            </a:pPr>
            <a:endParaRPr lang="en-US" sz="2000" dirty="0" smtClean="0"/>
          </a:p>
          <a:p>
            <a:pPr>
              <a:buClr>
                <a:schemeClr val="tx1"/>
              </a:buClr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6518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Office of Environmental Health Services (OEHS)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5058" name="Content Placeholder 5"/>
          <p:cNvSpPr>
            <a:spLocks noGrp="1"/>
          </p:cNvSpPr>
          <p:nvPr>
            <p:ph idx="1"/>
          </p:nvPr>
        </p:nvSpPr>
        <p:spPr>
          <a:xfrm>
            <a:off x="533400" y="1524000"/>
            <a:ext cx="8183562" cy="3962400"/>
          </a:xfrm>
        </p:spPr>
        <p:txBody>
          <a:bodyPr/>
          <a:lstStyle/>
          <a:p>
            <a:pPr>
              <a:spcBef>
                <a:spcPts val="0"/>
              </a:spcBef>
              <a:buClrTx/>
              <a:buFont typeface="Arial" charset="0"/>
              <a:buChar char="•"/>
            </a:pPr>
            <a:r>
              <a:rPr lang="en-US" dirty="0" smtClean="0">
                <a:latin typeface="Calibri" pitchFamily="34" charset="0"/>
              </a:rPr>
              <a:t>Protect public health by preventing the transmission of disease through food, milk, shellfish, water and sewage and to work in partnership with other agencies to protect the environment.</a:t>
            </a:r>
          </a:p>
          <a:p>
            <a:pPr>
              <a:spcBef>
                <a:spcPts val="0"/>
              </a:spcBef>
              <a:buClrTx/>
              <a:buFont typeface="Arial" charset="0"/>
              <a:buChar char="•"/>
            </a:pPr>
            <a:r>
              <a:rPr lang="en-US" dirty="0" smtClean="0">
                <a:latin typeface="Calibri" pitchFamily="34" charset="0"/>
              </a:rPr>
              <a:t>Programs include: </a:t>
            </a:r>
            <a:endParaRPr lang="en-US" dirty="0">
              <a:latin typeface="Calibri" pitchFamily="34" charset="0"/>
            </a:endParaRPr>
          </a:p>
          <a:p>
            <a:pPr lvl="1">
              <a:spcBef>
                <a:spcPts val="0"/>
              </a:spcBef>
              <a:buClrTx/>
              <a:buSzPct val="50000"/>
              <a:buFont typeface="Courier New"/>
              <a:buChar char="o"/>
            </a:pPr>
            <a:r>
              <a:rPr lang="en-US" dirty="0" smtClean="0">
                <a:latin typeface="Calibri" pitchFamily="34" charset="0"/>
              </a:rPr>
              <a:t>Food and milk safety including restaurant inspection;</a:t>
            </a:r>
          </a:p>
          <a:p>
            <a:pPr lvl="1">
              <a:spcBef>
                <a:spcPts val="0"/>
              </a:spcBef>
              <a:buClrTx/>
              <a:buSzPct val="50000"/>
              <a:buFont typeface="Courier New"/>
              <a:buChar char="o"/>
            </a:pPr>
            <a:r>
              <a:rPr lang="en-US" dirty="0" smtClean="0">
                <a:latin typeface="Calibri" pitchFamily="34" charset="0"/>
              </a:rPr>
              <a:t>Summer camps, campgrounds and marinas; and</a:t>
            </a:r>
          </a:p>
          <a:p>
            <a:pPr lvl="1">
              <a:spcBef>
                <a:spcPts val="0"/>
              </a:spcBef>
              <a:buClrTx/>
              <a:buSzPct val="50000"/>
              <a:buFont typeface="Courier New"/>
              <a:buChar char="o"/>
            </a:pPr>
            <a:r>
              <a:rPr lang="en-US" dirty="0" smtClean="0">
                <a:latin typeface="Calibri" pitchFamily="34" charset="0"/>
              </a:rPr>
              <a:t>Private wells and onsite sewage systems. </a:t>
            </a:r>
          </a:p>
          <a:p>
            <a:pPr>
              <a:buClrTx/>
              <a:buFont typeface="Arial" charset="0"/>
              <a:buChar char="•"/>
            </a:pPr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563" cy="10509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Private Well Regulations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</a:rPr>
              <a:t>12VAC5-630-10 </a:t>
            </a:r>
            <a:r>
              <a:rPr lang="en-US" sz="3100" i="1" dirty="0" smtClean="0">
                <a:solidFill>
                  <a:schemeClr val="tx1"/>
                </a:solidFill>
              </a:rPr>
              <a:t>et seq.</a:t>
            </a:r>
            <a:endParaRPr lang="en-US" sz="3100" i="1" dirty="0">
              <a:solidFill>
                <a:schemeClr val="tx1"/>
              </a:solidFill>
            </a:endParaRP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83563" cy="4184650"/>
          </a:xfrm>
        </p:spPr>
        <p:txBody>
          <a:bodyPr/>
          <a:lstStyle/>
          <a:p>
            <a:pPr>
              <a:spcBef>
                <a:spcPts val="0"/>
              </a:spcBef>
              <a:buClrTx/>
            </a:pPr>
            <a:r>
              <a:rPr lang="en-US" sz="3600" dirty="0" smtClean="0">
                <a:latin typeface="Calibri" pitchFamily="34" charset="0"/>
              </a:rPr>
              <a:t>Construction standards</a:t>
            </a:r>
          </a:p>
          <a:p>
            <a:pPr>
              <a:spcBef>
                <a:spcPts val="0"/>
              </a:spcBef>
              <a:buClrTx/>
            </a:pPr>
            <a:r>
              <a:rPr lang="en-US" sz="3600" dirty="0" smtClean="0">
                <a:latin typeface="Calibri" pitchFamily="34" charset="0"/>
              </a:rPr>
              <a:t>Horizontal setbacks</a:t>
            </a:r>
          </a:p>
          <a:p>
            <a:pPr>
              <a:spcBef>
                <a:spcPts val="0"/>
              </a:spcBef>
              <a:buClrTx/>
            </a:pPr>
            <a:r>
              <a:rPr lang="en-US" sz="3600" dirty="0" smtClean="0">
                <a:latin typeface="Calibri" pitchFamily="34" charset="0"/>
              </a:rPr>
              <a:t>Bacteriological water quality testing at initial well construction </a:t>
            </a:r>
          </a:p>
          <a:p>
            <a:pPr>
              <a:spcBef>
                <a:spcPts val="0"/>
              </a:spcBef>
              <a:buClrTx/>
            </a:pPr>
            <a:r>
              <a:rPr lang="en-US" sz="3600" dirty="0" smtClean="0">
                <a:latin typeface="Calibri" pitchFamily="34" charset="0"/>
              </a:rPr>
              <a:t>No ongoing monitoring </a:t>
            </a:r>
          </a:p>
          <a:p>
            <a:pPr>
              <a:spcBef>
                <a:spcPts val="0"/>
              </a:spcBef>
              <a:buClrTx/>
            </a:pPr>
            <a:r>
              <a:rPr lang="en-US" sz="3600" dirty="0" smtClean="0">
                <a:latin typeface="Calibri" pitchFamily="34" charset="0"/>
              </a:rPr>
              <a:t>Incomplete inventory </a:t>
            </a:r>
          </a:p>
          <a:p>
            <a:pPr>
              <a:spcBef>
                <a:spcPts val="0"/>
              </a:spcBef>
              <a:buClrTx/>
            </a:pPr>
            <a:r>
              <a:rPr lang="en-US" sz="3600" dirty="0" smtClean="0">
                <a:latin typeface="Calibri" pitchFamily="34" charset="0"/>
              </a:rPr>
              <a:t>Multiple users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83563" cy="746125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Private Wells: Concerns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83563" cy="4187825"/>
          </a:xfrm>
        </p:spPr>
        <p:txBody>
          <a:bodyPr/>
          <a:lstStyle/>
          <a:p>
            <a:pPr>
              <a:spcBef>
                <a:spcPts val="0"/>
              </a:spcBef>
              <a:buClrTx/>
            </a:pPr>
            <a:r>
              <a:rPr lang="en-US" sz="3000" dirty="0" smtClean="0">
                <a:latin typeface="Calibri" pitchFamily="34" charset="0"/>
              </a:rPr>
              <a:t>No baseline data (quality or quantity)</a:t>
            </a:r>
          </a:p>
          <a:p>
            <a:pPr>
              <a:spcBef>
                <a:spcPts val="0"/>
              </a:spcBef>
              <a:buClrTx/>
            </a:pPr>
            <a:r>
              <a:rPr lang="en-US" sz="3000" dirty="0" smtClean="0">
                <a:latin typeface="Calibri" pitchFamily="34" charset="0"/>
              </a:rPr>
              <a:t>No ongoing quantity standards </a:t>
            </a:r>
          </a:p>
          <a:p>
            <a:pPr>
              <a:spcBef>
                <a:spcPts val="0"/>
              </a:spcBef>
              <a:buClrTx/>
            </a:pPr>
            <a:r>
              <a:rPr lang="en-US" sz="3000" dirty="0" smtClean="0">
                <a:latin typeface="Calibri" pitchFamily="34" charset="0"/>
              </a:rPr>
              <a:t>Financial impacts associated with </a:t>
            </a:r>
            <a:r>
              <a:rPr lang="en-US" sz="3000" i="1" dirty="0" smtClean="0">
                <a:latin typeface="Calibri" pitchFamily="34" charset="0"/>
              </a:rPr>
              <a:t>any</a:t>
            </a:r>
            <a:r>
              <a:rPr lang="en-US" sz="3000" dirty="0" smtClean="0">
                <a:latin typeface="Calibri" pitchFamily="34" charset="0"/>
              </a:rPr>
              <a:t> regulatory scheme</a:t>
            </a:r>
          </a:p>
          <a:p>
            <a:pPr>
              <a:spcBef>
                <a:spcPts val="0"/>
              </a:spcBef>
              <a:buClrTx/>
            </a:pPr>
            <a:r>
              <a:rPr lang="en-US" sz="3000" dirty="0" smtClean="0">
                <a:latin typeface="Calibri" pitchFamily="34" charset="0"/>
              </a:rPr>
              <a:t>Non-drinking water/agricultural wells</a:t>
            </a:r>
          </a:p>
          <a:p>
            <a:pPr>
              <a:spcBef>
                <a:spcPts val="0"/>
              </a:spcBef>
              <a:buClrTx/>
            </a:pPr>
            <a:r>
              <a:rPr lang="en-US" sz="3000" dirty="0" smtClean="0">
                <a:latin typeface="Calibri" pitchFamily="34" charset="0"/>
              </a:rPr>
              <a:t>Stakeholder concerns rated high in several studies</a:t>
            </a:r>
          </a:p>
          <a:p>
            <a:pPr>
              <a:spcBef>
                <a:spcPts val="0"/>
              </a:spcBef>
              <a:buClrTx/>
            </a:pPr>
            <a:r>
              <a:rPr lang="en-US" sz="3000" dirty="0" smtClean="0">
                <a:latin typeface="Calibri" pitchFamily="34" charset="0"/>
              </a:rPr>
              <a:t>Therefore, VDH held Public Meetings on Private Well Regulation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563" cy="1066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chemeClr val="tx1"/>
                </a:solidFill>
              </a:rPr>
              <a:t>Virginia Department of Health (VDH)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752600"/>
            <a:ext cx="8001000" cy="3276600"/>
          </a:xfrm>
        </p:spPr>
        <p:txBody>
          <a:bodyPr/>
          <a:lstStyle/>
          <a:p>
            <a:pPr marL="0">
              <a:buFont typeface="Wingdings 2" pitchFamily="18" charset="2"/>
              <a:buNone/>
              <a:defRPr/>
            </a:pPr>
            <a:r>
              <a:rPr lang="en-US" sz="3600" dirty="0" smtClean="0">
                <a:latin typeface="Calibri" pitchFamily="34" charset="0"/>
              </a:rPr>
              <a:t>The Mission of the Virginia Department of Health is to promote and protect the health of all Virginians.  </a:t>
            </a:r>
          </a:p>
          <a:p>
            <a:pPr marL="0">
              <a:buFont typeface="Wingdings 2" pitchFamily="18" charset="2"/>
              <a:buNone/>
              <a:defRPr/>
            </a:pPr>
            <a:endParaRPr lang="en-US" sz="3600" dirty="0" smtClean="0">
              <a:latin typeface="Calibri" pitchFamily="34" charset="0"/>
            </a:endParaRPr>
          </a:p>
          <a:p>
            <a:pPr marL="0">
              <a:buFont typeface="Wingdings 2" pitchFamily="18" charset="2"/>
              <a:buNone/>
              <a:defRPr/>
            </a:pPr>
            <a:r>
              <a:rPr lang="en-US" sz="3600" dirty="0" smtClean="0">
                <a:latin typeface="Calibri" pitchFamily="34" charset="0"/>
              </a:rPr>
              <a:t>VDH’s Vision statement: "Healthy People in Healthy Communities”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 smtClean="0">
                <a:latin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</a:rPr>
            </a:br>
            <a:endParaRPr lang="en-US" dirty="0" smtClean="0">
              <a:latin typeface="Calibri" pitchFamily="34" charset="0"/>
            </a:endParaRPr>
          </a:p>
          <a:p>
            <a:pPr>
              <a:buFont typeface="Wingdings 2" pitchFamily="18" charset="2"/>
              <a:buNone/>
              <a:defRPr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pPr algn="ctr"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VDH Public Meetings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683125"/>
          </a:xfrm>
        </p:spPr>
        <p:txBody>
          <a:bodyPr/>
          <a:lstStyle/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US" dirty="0" smtClean="0">
                <a:latin typeface="Calibri" pitchFamily="34" charset="0"/>
              </a:rPr>
              <a:t>VDH was tasked by the Governor with determining what additional statutory/regulatory authority might be needed to ensure private well water quality: 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en-US" dirty="0" smtClean="0">
                <a:latin typeface="Calibri" pitchFamily="34" charset="0"/>
              </a:rPr>
              <a:t>Seven Meetings</a:t>
            </a:r>
          </a:p>
          <a:p>
            <a:pPr lvl="2">
              <a:spcBef>
                <a:spcPts val="0"/>
              </a:spcBef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Calibri" pitchFamily="34" charset="0"/>
              </a:rPr>
              <a:t>Four public comment sessions</a:t>
            </a:r>
          </a:p>
          <a:p>
            <a:pPr lvl="2">
              <a:spcBef>
                <a:spcPts val="0"/>
              </a:spcBef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Calibri" pitchFamily="34" charset="0"/>
              </a:rPr>
              <a:t>Three small group discussions</a:t>
            </a:r>
          </a:p>
          <a:p>
            <a:pPr lvl="2">
              <a:spcBef>
                <a:spcPts val="0"/>
              </a:spcBef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Calibri" pitchFamily="34" charset="0"/>
              </a:rPr>
              <a:t>Chatham, Warrenton, Virginia Beach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en-US" dirty="0" smtClean="0">
                <a:latin typeface="Calibri" pitchFamily="34" charset="0"/>
              </a:rPr>
              <a:t>Total number of attendees</a:t>
            </a:r>
          </a:p>
          <a:p>
            <a:pPr lvl="2">
              <a:spcBef>
                <a:spcPts val="0"/>
              </a:spcBef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Calibri" pitchFamily="34" charset="0"/>
              </a:rPr>
              <a:t>Public comment sessions</a:t>
            </a:r>
          </a:p>
          <a:p>
            <a:pPr lvl="3">
              <a:spcBef>
                <a:spcPts val="0"/>
              </a:spcBef>
              <a:buClr>
                <a:schemeClr val="tx1"/>
              </a:buClr>
            </a:pPr>
            <a:r>
              <a:rPr lang="en-US" sz="2100" dirty="0" smtClean="0">
                <a:latin typeface="Calibri" pitchFamily="34" charset="0"/>
              </a:rPr>
              <a:t>177 attendees, 52 speakers</a:t>
            </a:r>
          </a:p>
          <a:p>
            <a:pPr lvl="2">
              <a:spcBef>
                <a:spcPts val="0"/>
              </a:spcBef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Calibri" pitchFamily="34" charset="0"/>
              </a:rPr>
              <a:t>Small group discussions</a:t>
            </a:r>
          </a:p>
          <a:p>
            <a:pPr lvl="3">
              <a:spcBef>
                <a:spcPts val="0"/>
              </a:spcBef>
              <a:buClr>
                <a:schemeClr val="tx1"/>
              </a:buClr>
            </a:pPr>
            <a:r>
              <a:rPr lang="en-US" sz="2100" dirty="0" smtClean="0">
                <a:latin typeface="Calibri" pitchFamily="34" charset="0"/>
              </a:rPr>
              <a:t>47 participants, 20 public observers</a:t>
            </a:r>
          </a:p>
          <a:p>
            <a:pPr>
              <a:buClr>
                <a:schemeClr val="tx1"/>
              </a:buClr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85800"/>
          </a:xfrm>
        </p:spPr>
        <p:txBody>
          <a:bodyPr/>
          <a:lstStyle/>
          <a:p>
            <a:pPr algn="ctr"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Purpose of Public Meetings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221163"/>
          </a:xfrm>
        </p:spPr>
        <p:txBody>
          <a:bodyPr/>
          <a:lstStyle/>
          <a:p>
            <a:pPr>
              <a:spcBef>
                <a:spcPts val="0"/>
              </a:spcBef>
              <a:buClr>
                <a:schemeClr val="tx1"/>
              </a:buClr>
              <a:buFont typeface="Wingdings 2" pitchFamily="18" charset="2"/>
              <a:buNone/>
            </a:pPr>
            <a:r>
              <a:rPr lang="en-US" sz="3000" b="1" dirty="0" smtClean="0">
                <a:latin typeface="Calibri" pitchFamily="34" charset="0"/>
              </a:rPr>
              <a:t>VDH presented the public with four questions: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3200" dirty="0" smtClean="0">
                <a:latin typeface="Calibri" pitchFamily="34" charset="0"/>
              </a:rPr>
              <a:t>What are the public’s concerns related to the impact of uranium mining and milling on water quality and quantity of private wells?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3200" dirty="0" smtClean="0">
                <a:latin typeface="Calibri" pitchFamily="34" charset="0"/>
              </a:rPr>
              <a:t>What are the public’s concerns related to the impact of uranium mining and milling on recreational use of surface water?</a:t>
            </a:r>
          </a:p>
          <a:p>
            <a:pPr lvl="1"/>
            <a:endParaRPr lang="en-US" sz="2800" dirty="0" smtClean="0"/>
          </a:p>
          <a:p>
            <a:pPr>
              <a:buFont typeface="Wingdings 2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4138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Purpose of Public Meetings (cont’d)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97363"/>
          </a:xfrm>
        </p:spPr>
        <p:txBody>
          <a:bodyPr/>
          <a:lstStyle/>
          <a:p>
            <a:pPr lvl="1">
              <a:spcBef>
                <a:spcPts val="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3200" dirty="0" smtClean="0">
                <a:latin typeface="Calibri" pitchFamily="34" charset="0"/>
              </a:rPr>
              <a:t>What role should VDH play in assuring that public health is protected in regard to private wells and recreational water use in regard to uranium mining and milling?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3200" dirty="0" smtClean="0">
                <a:latin typeface="Calibri" pitchFamily="34" charset="0"/>
              </a:rPr>
              <a:t>What safeguards should be in place to protect private wells and recreational water?</a:t>
            </a:r>
          </a:p>
          <a:p>
            <a:pPr>
              <a:buClr>
                <a:schemeClr val="tx1"/>
              </a:buClr>
              <a:buFont typeface="Wingdings 2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pPr algn="ctr">
              <a:defRPr/>
            </a:pPr>
            <a:r>
              <a:rPr lang="en-US" sz="4000" dirty="0" smtClean="0">
                <a:solidFill>
                  <a:schemeClr val="tx1"/>
                </a:solidFill>
              </a:rPr>
              <a:t>Overarching Themes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67836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2700" dirty="0" smtClean="0">
                <a:latin typeface="Calibri" pitchFamily="34" charset="0"/>
              </a:rPr>
              <a:t>Impacts to agriculture (economic and health);</a:t>
            </a:r>
          </a:p>
          <a:p>
            <a:pPr>
              <a:buClr>
                <a:schemeClr val="tx1"/>
              </a:buClr>
            </a:pPr>
            <a:r>
              <a:rPr lang="en-US" sz="2700" dirty="0" smtClean="0">
                <a:latin typeface="Calibri" pitchFamily="34" charset="0"/>
              </a:rPr>
              <a:t>Impacts to groundwater and surface water supplies (quality and quantity; private and public);</a:t>
            </a:r>
          </a:p>
          <a:p>
            <a:pPr>
              <a:buClr>
                <a:schemeClr val="tx1"/>
              </a:buClr>
            </a:pPr>
            <a:r>
              <a:rPr lang="en-US" sz="2700" dirty="0" smtClean="0">
                <a:latin typeface="Calibri" pitchFamily="34" charset="0"/>
              </a:rPr>
              <a:t>Baseline testing and monitoring (pre-mining, during operations, and long term); </a:t>
            </a:r>
          </a:p>
          <a:p>
            <a:pPr>
              <a:buClr>
                <a:schemeClr val="tx1"/>
              </a:buClr>
            </a:pPr>
            <a:r>
              <a:rPr lang="en-US" sz="2700" dirty="0" smtClean="0">
                <a:latin typeface="Calibri" pitchFamily="34" charset="0"/>
              </a:rPr>
              <a:t>Catastrophic events (weather related and operational failures);</a:t>
            </a:r>
          </a:p>
          <a:p>
            <a:pPr>
              <a:buClr>
                <a:schemeClr val="tx1"/>
              </a:buClr>
            </a:pPr>
            <a:r>
              <a:rPr lang="en-US" sz="2700" dirty="0" smtClean="0">
                <a:latin typeface="Calibri" pitchFamily="34" charset="0"/>
              </a:rPr>
              <a:t>Current regulatory structure and necessary changes (authority, expertise and resources, public input); and</a:t>
            </a:r>
          </a:p>
          <a:p>
            <a:pPr>
              <a:buClr>
                <a:schemeClr val="tx1"/>
              </a:buClr>
            </a:pPr>
            <a:r>
              <a:rPr lang="en-US" sz="2700" dirty="0" smtClean="0">
                <a:latin typeface="Calibri" pitchFamily="34" charset="0"/>
              </a:rPr>
              <a:t>Overall economic </a:t>
            </a:r>
            <a:r>
              <a:rPr lang="en-US" sz="2700" dirty="0">
                <a:latin typeface="Calibri" pitchFamily="34" charset="0"/>
              </a:rPr>
              <a:t>i</a:t>
            </a:r>
            <a:r>
              <a:rPr lang="en-US" sz="2700" dirty="0" smtClean="0">
                <a:latin typeface="Calibri" pitchFamily="34" charset="0"/>
              </a:rPr>
              <a:t>mpacts.</a:t>
            </a:r>
          </a:p>
          <a:p>
            <a:pPr>
              <a:buClr>
                <a:schemeClr val="tx1"/>
              </a:buClr>
            </a:pPr>
            <a:endParaRPr lang="en-US" sz="2000" dirty="0" smtClean="0">
              <a:latin typeface="Calibri" pitchFamily="34" charset="0"/>
            </a:endParaRPr>
          </a:p>
          <a:p>
            <a:pPr>
              <a:buClr>
                <a:schemeClr val="tx1"/>
              </a:buClr>
              <a:buFont typeface="Wingdings 2" pitchFamily="18" charset="2"/>
              <a:buNone/>
            </a:pPr>
            <a:endParaRPr lang="en-US" sz="2000" dirty="0" smtClean="0">
              <a:latin typeface="Calibri" pitchFamily="34" charset="0"/>
            </a:endParaRPr>
          </a:p>
          <a:p>
            <a:pPr>
              <a:buClr>
                <a:schemeClr val="tx1"/>
              </a:buClr>
            </a:pPr>
            <a:endParaRPr lang="en-US" sz="20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Agreement State Discussion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83563" cy="4187825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3000" dirty="0" smtClean="0">
                <a:latin typeface="Calibri" pitchFamily="34" charset="0"/>
              </a:rPr>
              <a:t>If the moratorium on uranium mining were lifted: </a:t>
            </a:r>
          </a:p>
          <a:p>
            <a:pPr lvl="1">
              <a:buClr>
                <a:schemeClr val="tx1"/>
              </a:buClr>
            </a:pPr>
            <a:r>
              <a:rPr lang="en-US" sz="2800" dirty="0" smtClean="0">
                <a:latin typeface="Calibri" pitchFamily="34" charset="0"/>
              </a:rPr>
              <a:t>The NRC will regulate uranium milling; or</a:t>
            </a:r>
          </a:p>
          <a:p>
            <a:pPr lvl="1">
              <a:buClr>
                <a:schemeClr val="tx1"/>
              </a:buClr>
            </a:pPr>
            <a:r>
              <a:rPr lang="en-US" sz="2800" dirty="0" smtClean="0">
                <a:latin typeface="Calibri" pitchFamily="34" charset="0"/>
              </a:rPr>
              <a:t>Virginia may amend the existing agreement with the NRC to regulate uranium milling. </a:t>
            </a:r>
          </a:p>
          <a:p>
            <a:pPr>
              <a:buClr>
                <a:schemeClr val="tx1"/>
              </a:buClr>
            </a:pPr>
            <a:r>
              <a:rPr lang="en-US" sz="3000" dirty="0" smtClean="0">
                <a:latin typeface="Calibri" pitchFamily="34" charset="0"/>
              </a:rPr>
              <a:t>The following slides will discuss: </a:t>
            </a:r>
          </a:p>
          <a:p>
            <a:pPr lvl="1">
              <a:buClr>
                <a:schemeClr val="tx1"/>
              </a:buClr>
            </a:pPr>
            <a:r>
              <a:rPr lang="en-US" sz="2800" dirty="0" smtClean="0">
                <a:latin typeface="Calibri" pitchFamily="34" charset="0"/>
              </a:rPr>
              <a:t>Current NRC regulations; </a:t>
            </a:r>
          </a:p>
          <a:p>
            <a:pPr lvl="1">
              <a:buClr>
                <a:schemeClr val="tx1"/>
              </a:buClr>
            </a:pPr>
            <a:r>
              <a:rPr lang="en-US" sz="2800" dirty="0" smtClean="0">
                <a:latin typeface="Calibri" pitchFamily="34" charset="0"/>
              </a:rPr>
              <a:t>The Agreement State process; and</a:t>
            </a:r>
          </a:p>
          <a:p>
            <a:pPr lvl="1">
              <a:buClr>
                <a:schemeClr val="tx1"/>
              </a:buClr>
            </a:pPr>
            <a:r>
              <a:rPr lang="en-US" sz="2800" dirty="0" smtClean="0">
                <a:latin typeface="Calibri" pitchFamily="34" charset="0"/>
              </a:rPr>
              <a:t>Factors Virginia will consider in the decision to amend the agreement with the NRC.</a:t>
            </a:r>
          </a:p>
          <a:p>
            <a:pPr lvl="2">
              <a:buClr>
                <a:schemeClr val="tx1"/>
              </a:buClr>
              <a:buNone/>
            </a:pPr>
            <a:r>
              <a:rPr lang="en-US" dirty="0" smtClean="0">
                <a:latin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</a:rPr>
            </a:br>
            <a:endParaRPr lang="en-US" dirty="0" smtClean="0">
              <a:latin typeface="Calibri" pitchFamily="34" charset="0"/>
            </a:endParaRPr>
          </a:p>
          <a:p>
            <a:pPr lvl="1">
              <a:buClr>
                <a:schemeClr val="tx1"/>
              </a:buClr>
            </a:pPr>
            <a:endParaRPr lang="en-US" dirty="0" smtClean="0">
              <a:latin typeface="Calibri" pitchFamily="34" charset="0"/>
            </a:endParaRPr>
          </a:p>
          <a:p>
            <a:pPr lvl="1">
              <a:buClr>
                <a:schemeClr val="tx1"/>
              </a:buClr>
            </a:pPr>
            <a:endParaRPr lang="en-US" dirty="0" smtClean="0">
              <a:latin typeface="Calibri" pitchFamily="34" charset="0"/>
            </a:endParaRPr>
          </a:p>
          <a:p>
            <a:pPr>
              <a:buClr>
                <a:schemeClr val="tx1"/>
              </a:buClr>
            </a:pPr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Current NRC Mill Regulations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8850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83563" cy="4187825"/>
          </a:xfrm>
        </p:spPr>
        <p:txBody>
          <a:bodyPr/>
          <a:lstStyle/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US" dirty="0" smtClean="0">
                <a:latin typeface="Calibri" pitchFamily="34" charset="0"/>
              </a:rPr>
              <a:t>The NRC is the lead regulatory authority for uranium milling.  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US" dirty="0" smtClean="0">
                <a:latin typeface="Calibri" pitchFamily="34" charset="0"/>
              </a:rPr>
              <a:t>Current Milling regulations: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en-US" sz="2600" dirty="0" smtClean="0">
                <a:latin typeface="Calibri" pitchFamily="34" charset="0"/>
              </a:rPr>
              <a:t>Requirements for an Environmental Impact Statement and Report (10 CFR Part 51);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en-US" sz="2600" dirty="0" smtClean="0">
                <a:latin typeface="Calibri" pitchFamily="34" charset="0"/>
              </a:rPr>
              <a:t>Mill and tailings licensing specifications (10 CFR Part 40);</a:t>
            </a:r>
            <a:endParaRPr lang="en-US" sz="2600" dirty="0">
              <a:latin typeface="Calibri" pitchFamily="34" charset="0"/>
            </a:endParaRP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en-US" sz="2600" dirty="0" smtClean="0">
                <a:latin typeface="Calibri" pitchFamily="34" charset="0"/>
              </a:rPr>
              <a:t>Environmental monitoring (10 CFR Part 20 and 40);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en-US" sz="2600" dirty="0" smtClean="0">
                <a:latin typeface="Calibri" pitchFamily="34" charset="0"/>
              </a:rPr>
              <a:t>Public and worker radiation exposure limits (10 CFR Part 20); and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en-US" sz="2600" dirty="0" smtClean="0">
                <a:latin typeface="Calibri" pitchFamily="34" charset="0"/>
              </a:rPr>
              <a:t>Radiation survey requirements (10 CFR Part 20).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Mill Waste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Monitoring, Storage and Disposal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770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196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dirty="0" smtClean="0">
                <a:latin typeface="Calibri" pitchFamily="34" charset="0"/>
              </a:rPr>
              <a:t>Milling results in tailings that are stored in lined impoundments.</a:t>
            </a:r>
            <a:endParaRPr lang="en-US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Clr>
                <a:schemeClr val="tx1"/>
              </a:buClr>
            </a:pPr>
            <a:r>
              <a:rPr lang="en-US" dirty="0" smtClean="0">
                <a:latin typeface="Calibri" pitchFamily="34" charset="0"/>
              </a:rPr>
              <a:t>Tailings Impoundments are: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latin typeface="Calibri" pitchFamily="34" charset="0"/>
              </a:rPr>
              <a:t>Double-lined with a clay under-liner (foundation);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latin typeface="Calibri" pitchFamily="34" charset="0"/>
              </a:rPr>
              <a:t>Designed for strength and low-permeability; and 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latin typeface="Calibri" pitchFamily="34" charset="0"/>
              </a:rPr>
              <a:t>Monitored using a leak detection system under the liners and by sampling onsite test wells.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latin typeface="Calibri" pitchFamily="34" charset="0"/>
              </a:rPr>
              <a:t>Wind-blown transport of particulates from mill tailings poses the greatest potential for offsite exposure.</a:t>
            </a:r>
          </a:p>
          <a:p>
            <a:pPr lvl="1">
              <a:buClr>
                <a:schemeClr val="tx1"/>
              </a:buClr>
            </a:pPr>
            <a:endParaRPr 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27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Mill Waste Monitoring, Storage and Disposal (cont’d)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770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196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dirty="0" smtClean="0">
                <a:latin typeface="Calibri" pitchFamily="34" charset="0"/>
              </a:rPr>
              <a:t>Wind-blown transport of particulates is controlled using best management practices including: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latin typeface="Calibri" pitchFamily="34" charset="0"/>
              </a:rPr>
              <a:t>Moisture controls such as sprayers;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latin typeface="Calibri" pitchFamily="34" charset="0"/>
              </a:rPr>
              <a:t>Interim covers; and 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latin typeface="Calibri" pitchFamily="34" charset="0"/>
              </a:rPr>
              <a:t>Pool or pond saturation (i.e., water cover).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latin typeface="Calibri" pitchFamily="34" charset="0"/>
              </a:rPr>
              <a:t>Effluents must be controlled and monitored to ensure air, surface water and groundwater are protected.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latin typeface="Calibri" pitchFamily="34" charset="0"/>
              </a:rPr>
              <a:t>Processed water used in the mill is highly regulated.</a:t>
            </a:r>
          </a:p>
          <a:p>
            <a:pPr lvl="1">
              <a:buClr>
                <a:schemeClr val="tx1"/>
              </a:buClr>
            </a:pPr>
            <a:endParaRPr 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406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Mill Closure and Decommissioning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770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dirty="0" smtClean="0">
                <a:latin typeface="Calibri" pitchFamily="34" charset="0"/>
              </a:rPr>
              <a:t>Regulations require that a Reclamation Plan be submitted as part of a mill application. 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latin typeface="Calibri" pitchFamily="34" charset="0"/>
              </a:rPr>
              <a:t>Closure of the tailings impoundment involves dewatering and installing a cover: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latin typeface="Calibri" pitchFamily="34" charset="0"/>
              </a:rPr>
              <a:t>Earthen or approved alternative that meets the NRC seismic standards;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latin typeface="Calibri" pitchFamily="34" charset="0"/>
              </a:rPr>
              <a:t>Radon barrier located below frost depth;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latin typeface="Calibri" pitchFamily="34" charset="0"/>
              </a:rPr>
              <a:t>Self-sustaining vegetative cover and/or rock to control erosion and burrowing animals; and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latin typeface="Calibri" pitchFamily="34" charset="0"/>
              </a:rPr>
              <a:t>Designed for zero infiltration but includes sufficient area to accommodate </a:t>
            </a:r>
            <a:r>
              <a:rPr lang="en-US" dirty="0">
                <a:latin typeface="Calibri" pitchFamily="34" charset="0"/>
              </a:rPr>
              <a:t>conservative amount of </a:t>
            </a:r>
            <a:r>
              <a:rPr lang="en-US" dirty="0" smtClean="0">
                <a:latin typeface="Calibri" pitchFamily="34" charset="0"/>
              </a:rPr>
              <a:t>in-leakage.</a:t>
            </a:r>
          </a:p>
        </p:txBody>
      </p:sp>
    </p:spTree>
    <p:extLst>
      <p:ext uri="{BB962C8B-B14F-4D97-AF65-F5344CB8AC3E}">
        <p14:creationId xmlns:p14="http://schemas.microsoft.com/office/powerpoint/2010/main" xmlns="" val="273592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Mill Closure and Decommissioning (cont’d)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770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196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dirty="0" smtClean="0">
                <a:latin typeface="Calibri" pitchFamily="34" charset="0"/>
              </a:rPr>
              <a:t>Long-term site maintenance and care is turned over to </a:t>
            </a:r>
            <a:r>
              <a:rPr lang="en-US" dirty="0"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 custodian, usually the Department of Energy (DOE).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latin typeface="Calibri" pitchFamily="34" charset="0"/>
              </a:rPr>
              <a:t>Custodial responsibilities include: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latin typeface="Calibri" pitchFamily="34" charset="0"/>
              </a:rPr>
              <a:t>Annual site monitoring and inspections to confirm the integrity of tailings retention systems and identify maintenance needs, if any.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latin typeface="Calibri" pitchFamily="34" charset="0"/>
              </a:rPr>
              <a:t>Inspection frequency based on site-specific information.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latin typeface="Calibri" pitchFamily="34" charset="0"/>
              </a:rPr>
              <a:t>Reporting results to the NRC.</a:t>
            </a:r>
          </a:p>
        </p:txBody>
      </p:sp>
    </p:spTree>
    <p:extLst>
      <p:ext uri="{BB962C8B-B14F-4D97-AF65-F5344CB8AC3E}">
        <p14:creationId xmlns:p14="http://schemas.microsoft.com/office/powerpoint/2010/main" xmlns="" val="292256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chemeClr val="tx1"/>
                </a:solidFill>
              </a:rPr>
              <a:t>VDH Scope of Authority</a:t>
            </a:r>
          </a:p>
        </p:txBody>
      </p:sp>
      <p:sp>
        <p:nvSpPr>
          <p:cNvPr id="2150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077200" cy="3962400"/>
          </a:xfrm>
        </p:spPr>
        <p:txBody>
          <a:bodyPr lIns="91440" tIns="45720"/>
          <a:lstStyle/>
          <a:p>
            <a:pPr marL="265113" lvl="1" indent="-265113" eaLnBrk="1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2" pitchFamily="18" charset="2"/>
              <a:buChar char=""/>
              <a:tabLst>
                <a:tab pos="346075" algn="l"/>
              </a:tabLst>
            </a:pPr>
            <a:r>
              <a:rPr lang="en-US" sz="3000" dirty="0" smtClean="0">
                <a:latin typeface="Calibri" pitchFamily="34" charset="0"/>
              </a:rPr>
              <a:t>Ensure clean, safe drinking water and protect the public from waterborne disease and water pollution.</a:t>
            </a:r>
          </a:p>
          <a:p>
            <a:pPr marL="265113" lvl="1" indent="-265113" eaLnBrk="1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2" pitchFamily="18" charset="2"/>
              <a:buChar char=""/>
              <a:tabLst>
                <a:tab pos="346075" algn="l"/>
              </a:tabLst>
            </a:pPr>
            <a:r>
              <a:rPr lang="en-US" sz="3000" dirty="0" smtClean="0">
                <a:latin typeface="Calibri" pitchFamily="34" charset="0"/>
              </a:rPr>
              <a:t>Prevent exposure to toxic substances and minimize exposure to radiation.  </a:t>
            </a:r>
          </a:p>
          <a:p>
            <a:pPr marL="265113" lvl="1" indent="-265113" eaLnBrk="1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2" pitchFamily="18" charset="2"/>
              <a:buChar char=""/>
              <a:tabLst>
                <a:tab pos="346075" algn="l"/>
              </a:tabLst>
            </a:pPr>
            <a:r>
              <a:rPr lang="en-US" sz="3000" dirty="0" smtClean="0">
                <a:latin typeface="Calibri" pitchFamily="34" charset="0"/>
              </a:rPr>
              <a:t>Strengthen the culture of preparedness and respond in a timely manner to any emergency affecting public health. </a:t>
            </a:r>
          </a:p>
          <a:p>
            <a:pPr marL="265113" lvl="1" indent="-265113" eaLnBrk="1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2" pitchFamily="18" charset="2"/>
              <a:buChar char=""/>
              <a:tabLst>
                <a:tab pos="346075" algn="l"/>
              </a:tabLst>
            </a:pPr>
            <a:r>
              <a:rPr lang="en-US" sz="3000" dirty="0" smtClean="0">
                <a:latin typeface="Calibri" pitchFamily="34" charset="0"/>
              </a:rPr>
              <a:t>Promote systems, policies and practices that facilitate improved health for all Virginians.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Cost of Sustained Care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770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5720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2500" dirty="0" smtClean="0">
                <a:latin typeface="Calibri" pitchFamily="34" charset="0"/>
              </a:rPr>
              <a:t>Operator-based funding to pay for state services is a policy decision that must be considered to avoid taxpayer burden.</a:t>
            </a:r>
          </a:p>
          <a:p>
            <a:pPr>
              <a:buClr>
                <a:schemeClr val="tx1"/>
              </a:buClr>
            </a:pPr>
            <a:r>
              <a:rPr lang="en-US" sz="2500" dirty="0" smtClean="0">
                <a:latin typeface="Calibri" pitchFamily="34" charset="0"/>
              </a:rPr>
              <a:t>There are no incremental costs for mine and mill site reclamation since assurance funds are required to be posted by the applicant/operator for this purpose.</a:t>
            </a:r>
          </a:p>
          <a:p>
            <a:pPr>
              <a:buClr>
                <a:schemeClr val="tx1"/>
              </a:buClr>
            </a:pPr>
            <a:r>
              <a:rPr lang="en-US" sz="2500" dirty="0" smtClean="0">
                <a:latin typeface="Calibri" pitchFamily="34" charset="0"/>
              </a:rPr>
              <a:t>Perpetual liability is assumed by the property owner.</a:t>
            </a:r>
          </a:p>
          <a:p>
            <a:pPr>
              <a:buClr>
                <a:schemeClr val="tx1"/>
              </a:buClr>
            </a:pPr>
            <a:r>
              <a:rPr lang="en-US" sz="2500" dirty="0" smtClean="0">
                <a:latin typeface="Calibri" pitchFamily="34" charset="0"/>
              </a:rPr>
              <a:t>The NRC requires financial arrangements for decommissioning, reclamation and long-term surveillance (10CFR40, Appendix A).</a:t>
            </a:r>
          </a:p>
        </p:txBody>
      </p:sp>
    </p:spTree>
    <p:extLst>
      <p:ext uri="{BB962C8B-B14F-4D97-AF65-F5344CB8AC3E}">
        <p14:creationId xmlns:p14="http://schemas.microsoft.com/office/powerpoint/2010/main" xmlns="" val="26429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NRC Agreement State Decision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7042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302125"/>
          </a:xfrm>
        </p:spPr>
        <p:txBody>
          <a:bodyPr/>
          <a:lstStyle/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US" dirty="0" smtClean="0">
                <a:latin typeface="Calibri" pitchFamily="34" charset="0"/>
              </a:rPr>
              <a:t>Factors to consider on whether or not to amend the agreement: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en-US" dirty="0" smtClean="0">
                <a:latin typeface="Calibri" pitchFamily="34" charset="0"/>
              </a:rPr>
              <a:t>State control vs. federal control;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en-US" dirty="0" smtClean="0">
                <a:latin typeface="Calibri" pitchFamily="34" charset="0"/>
              </a:rPr>
              <a:t>Institution of additional or more restrictive regulations beyond the NRC;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en-US" dirty="0" smtClean="0">
                <a:latin typeface="Calibri" pitchFamily="34" charset="0"/>
              </a:rPr>
              <a:t>Start-up costs;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en-US" dirty="0" smtClean="0">
                <a:latin typeface="Calibri" pitchFamily="34" charset="0"/>
              </a:rPr>
              <a:t>Staffing;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en-US" dirty="0" smtClean="0">
                <a:latin typeface="Calibri" pitchFamily="34" charset="0"/>
              </a:rPr>
              <a:t>Training requirements;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en-US" dirty="0" smtClean="0">
                <a:latin typeface="Calibri" pitchFamily="34" charset="0"/>
              </a:rPr>
              <a:t>Equipment; and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en-US" dirty="0" smtClean="0">
                <a:latin typeface="Calibri" pitchFamily="34" charset="0"/>
              </a:rPr>
              <a:t>Timeframe for amending the agreement (minimum of about three years).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Factors to Consider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9090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2117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dirty="0" smtClean="0">
                <a:latin typeface="Calibri" pitchFamily="34" charset="0"/>
              </a:rPr>
              <a:t>State regulations </a:t>
            </a:r>
            <a:r>
              <a:rPr lang="en-US" i="1" u="sng" dirty="0" smtClean="0">
                <a:latin typeface="Calibri" pitchFamily="34" charset="0"/>
              </a:rPr>
              <a:t>may</a:t>
            </a:r>
            <a:r>
              <a:rPr lang="en-US" dirty="0" smtClean="0">
                <a:latin typeface="Calibri" pitchFamily="34" charset="0"/>
              </a:rPr>
              <a:t> be more stringent than NRC’s.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dirty="0" smtClean="0">
                <a:latin typeface="Calibri" pitchFamily="34" charset="0"/>
              </a:rPr>
              <a:t>Some areas being reviewed to determine if more restrictive milling regulations would be appropriate: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2600" dirty="0" smtClean="0">
                <a:latin typeface="Calibri" pitchFamily="34" charset="0"/>
              </a:rPr>
              <a:t>Environmental monitoring frequencies and distances;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2600" dirty="0" smtClean="0">
                <a:latin typeface="Calibri" pitchFamily="34" charset="0"/>
              </a:rPr>
              <a:t>Environmental monitoring reporting;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2600" dirty="0" smtClean="0">
                <a:latin typeface="Calibri" pitchFamily="34" charset="0"/>
              </a:rPr>
              <a:t>Water treatment;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2600" dirty="0" smtClean="0">
                <a:latin typeface="Calibri" pitchFamily="34" charset="0"/>
              </a:rPr>
              <a:t>Laboratory analysis; and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2600" dirty="0" smtClean="0">
                <a:latin typeface="Calibri" pitchFamily="34" charset="0"/>
              </a:rPr>
              <a:t>Emergency response actions.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dirty="0" smtClean="0">
                <a:latin typeface="Calibri" pitchFamily="34" charset="0"/>
              </a:rPr>
              <a:t>Public participation will be an integral component.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Factors to Consider (cont’d)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6482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3400" dirty="0" smtClean="0">
                <a:latin typeface="Calibri" pitchFamily="34" charset="0"/>
              </a:rPr>
              <a:t>Cost considerations include: </a:t>
            </a:r>
          </a:p>
          <a:p>
            <a:pPr marL="685800" lvl="1" indent="-33813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3400" dirty="0" smtClean="0">
                <a:latin typeface="Calibri" pitchFamily="34" charset="0"/>
              </a:rPr>
              <a:t>Staffing;</a:t>
            </a:r>
          </a:p>
          <a:p>
            <a:pPr marL="923925" lvl="2" indent="-33813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3400" dirty="0" smtClean="0">
                <a:latin typeface="Calibri" pitchFamily="34" charset="0"/>
              </a:rPr>
              <a:t>Expertise needed is unique - qualified, experienced staff, particularly individuals with uranium experience</a:t>
            </a:r>
          </a:p>
          <a:p>
            <a:pPr marL="685800" lvl="1" indent="-33813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3400" dirty="0" smtClean="0">
                <a:latin typeface="Calibri" pitchFamily="34" charset="0"/>
              </a:rPr>
              <a:t>Training;</a:t>
            </a:r>
          </a:p>
          <a:p>
            <a:pPr marL="685800" lvl="1" indent="-33813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3400" dirty="0" smtClean="0">
                <a:latin typeface="Calibri" pitchFamily="34" charset="0"/>
              </a:rPr>
              <a:t>Equipment;</a:t>
            </a:r>
          </a:p>
          <a:p>
            <a:pPr marL="685800" lvl="1" indent="-33813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3400" dirty="0" smtClean="0">
                <a:latin typeface="Calibri" pitchFamily="34" charset="0"/>
              </a:rPr>
              <a:t>Radiological monitoring, sampling and analysis;</a:t>
            </a:r>
          </a:p>
          <a:p>
            <a:pPr marL="685800" lvl="1" indent="-33813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3400" dirty="0" smtClean="0">
                <a:latin typeface="Calibri" pitchFamily="34" charset="0"/>
              </a:rPr>
              <a:t>Responsibility to review designs, operation plans and procedures for proposed facilities;</a:t>
            </a:r>
          </a:p>
          <a:p>
            <a:pPr marL="685800" lvl="1" indent="-33813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3400" dirty="0" smtClean="0">
                <a:latin typeface="Calibri" pitchFamily="34" charset="0"/>
              </a:rPr>
              <a:t>Inspecting the operating facility; and</a:t>
            </a:r>
          </a:p>
          <a:p>
            <a:pPr marL="685800" lvl="1" indent="-33813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3400" dirty="0" smtClean="0">
                <a:latin typeface="Calibri" pitchFamily="34" charset="0"/>
              </a:rPr>
              <a:t>Approving a facility closure plan</a:t>
            </a:r>
            <a:r>
              <a:rPr lang="en-US" sz="3400" dirty="0">
                <a:latin typeface="Calibri" pitchFamily="34" charset="0"/>
              </a:rPr>
              <a:t> </a:t>
            </a:r>
            <a:r>
              <a:rPr lang="en-US" sz="3400" dirty="0" smtClean="0">
                <a:latin typeface="Calibri" pitchFamily="34" charset="0"/>
              </a:rPr>
              <a:t>&amp; decommissioning.</a:t>
            </a:r>
          </a:p>
          <a:p>
            <a:pPr>
              <a:buClr>
                <a:schemeClr val="tx1"/>
              </a:buClr>
              <a:defRPr/>
            </a:pPr>
            <a:endParaRPr lang="en-US" sz="2400" dirty="0" smtClean="0">
              <a:latin typeface="Calibri" pitchFamily="34" charset="0"/>
            </a:endParaRPr>
          </a:p>
          <a:p>
            <a:pPr>
              <a:buClr>
                <a:schemeClr val="tx1"/>
              </a:buClr>
              <a:defRPr/>
            </a:pPr>
            <a:endParaRPr lang="en-US" sz="2400" dirty="0" smtClean="0">
              <a:latin typeface="Calibri" pitchFamily="34" charset="0"/>
            </a:endParaRPr>
          </a:p>
          <a:p>
            <a:pPr>
              <a:buClr>
                <a:schemeClr val="tx1"/>
              </a:buClr>
              <a:defRPr/>
            </a:pP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33400" y="1295400"/>
          <a:ext cx="81534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/>
                <a:gridCol w="1815984"/>
                <a:gridCol w="2149533"/>
                <a:gridCol w="2149533"/>
              </a:tblGrid>
              <a:tr h="55114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PROGRAM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CURRENT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STAFFING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IF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MORATORIUM LIFTED (mining)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IF AGREEMENT AMENDED (milling)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575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DRH: Radon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1.5</a:t>
                      </a:r>
                      <a:r>
                        <a:rPr lang="en-US" sz="1600" baseline="0" dirty="0" smtClean="0"/>
                        <a:t> FTE and $100,000 per year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__</a:t>
                      </a:r>
                    </a:p>
                  </a:txBody>
                  <a:tcPr/>
                </a:tc>
              </a:tr>
              <a:tr h="8575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DRH: Environmental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Monitoring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1.5 FTE and 3 Wage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 Wage</a:t>
                      </a:r>
                      <a:r>
                        <a:rPr lang="en-US" sz="1600" baseline="0" dirty="0" smtClean="0"/>
                        <a:t> and $45,000 per year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__</a:t>
                      </a:r>
                    </a:p>
                  </a:txBody>
                  <a:tcPr/>
                </a:tc>
              </a:tr>
              <a:tr h="8575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DRH: Emergency Preparedness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1.5 FTE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Additional $10,000 per year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__</a:t>
                      </a:r>
                      <a:endParaRPr lang="en-US" sz="1600" dirty="0"/>
                    </a:p>
                  </a:txBody>
                  <a:tcPr/>
                </a:tc>
              </a:tr>
              <a:tr h="137205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DRH: Radioactive Materials Program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 FTEs</a:t>
                      </a:r>
                      <a:r>
                        <a:rPr lang="en-US" sz="1600" baseline="0" dirty="0" smtClean="0"/>
                        <a:t> and 2 Wage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 additional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About 8 FTEs and $1 million per</a:t>
                      </a:r>
                      <a:r>
                        <a:rPr lang="en-US" sz="1600" baseline="0" dirty="0" smtClean="0"/>
                        <a:t> year (licensee fee based)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4"/>
          <p:cNvSpPr txBox="1">
            <a:spLocks/>
          </p:cNvSpPr>
          <p:nvPr/>
        </p:nvSpPr>
        <p:spPr>
          <a:xfrm>
            <a:off x="457200" y="457200"/>
            <a:ext cx="8183563" cy="685800"/>
          </a:xfrm>
          <a:prstGeom prst="rect">
            <a:avLst/>
          </a:prstGeom>
        </p:spPr>
        <p:txBody>
          <a:bodyPr anchor="b">
            <a:normAutofit fontScale="90000"/>
          </a:bodyPr>
          <a:lstStyle/>
          <a:p>
            <a:pPr algn="ctr" eaLnBrk="0" hangingPunct="0">
              <a:defRPr/>
            </a:pPr>
            <a:r>
              <a:rPr lang="en-US" sz="36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VDH –Additional Resource </a:t>
            </a:r>
            <a:r>
              <a:rPr lang="en-US" sz="3600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Needs</a:t>
            </a:r>
            <a:endParaRPr lang="en-US" sz="3600" b="1" dirty="0"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183563" cy="685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VDH - Additional Resource Needs (cont’d) </a:t>
            </a:r>
            <a:endParaRPr lang="en-US" sz="2600" dirty="0">
              <a:solidFill>
                <a:schemeClr val="tx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1548039186"/>
              </p:ext>
            </p:extLst>
          </p:nvPr>
        </p:nvGraphicFramePr>
        <p:xfrm>
          <a:off x="381000" y="1219200"/>
          <a:ext cx="8381999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743"/>
                <a:gridCol w="1906716"/>
                <a:gridCol w="2588741"/>
                <a:gridCol w="1828799"/>
              </a:tblGrid>
              <a:tr h="5100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PROGRAM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CURRENT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STAFFING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IF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MORATORIUM LIFTED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IF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AGREEMENT AMENDED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6916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Office of Epidemiology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No uranium specific</a:t>
                      </a:r>
                      <a:r>
                        <a:rPr lang="en-US" sz="1200" baseline="0" dirty="0" smtClean="0"/>
                        <a:t> staff. Several </a:t>
                      </a:r>
                      <a:r>
                        <a:rPr lang="en-US" sz="1200" baseline="0" dirty="0" err="1" smtClean="0"/>
                        <a:t>Epis</a:t>
                      </a:r>
                      <a:r>
                        <a:rPr lang="en-US" sz="1200" baseline="0" dirty="0" smtClean="0"/>
                        <a:t> and one FTE toxicologist on staff.</a:t>
                      </a:r>
                      <a:endParaRPr lang="en-US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6213" indent="-176213"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76213" algn="l"/>
                        </a:tabLst>
                      </a:pP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FTE</a:t>
                      </a:r>
                      <a:r>
                        <a:rPr kumimoji="0"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epidemiologists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($90K</a:t>
                      </a:r>
                      <a:r>
                        <a:rPr kumimoji="0"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each, one local, one central)</a:t>
                      </a:r>
                      <a:endParaRPr kumimoji="0"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indent="-176213"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76213" algn="l"/>
                        </a:tabLst>
                      </a:pP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FTE environmental health educator ($65K)</a:t>
                      </a:r>
                    </a:p>
                    <a:p>
                      <a:pPr marL="176213" indent="-176213"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76213" algn="l"/>
                        </a:tabLst>
                      </a:pP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FTE Data manager ($75K)</a:t>
                      </a:r>
                    </a:p>
                    <a:p>
                      <a:pPr marL="176213" indent="-176213"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76213" algn="l"/>
                        </a:tabLst>
                      </a:pP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$10K per year each for computer, travel, supplies</a:t>
                      </a:r>
                    </a:p>
                    <a:p>
                      <a:pPr marL="176213" indent="-176213"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176213" algn="l"/>
                        </a:tabLst>
                      </a:pP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Lab analysis ($75K/year)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300"/>
                        </a:spcAft>
                        <a:buFont typeface="Arial" pitchFamily="34" charset="0"/>
                        <a:buNone/>
                        <a:tabLst>
                          <a:tab pos="176213" algn="l"/>
                        </a:tabLst>
                      </a:pPr>
                      <a:endParaRPr kumimoji="0"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spcAft>
                          <a:spcPts val="300"/>
                        </a:spcAft>
                        <a:buFont typeface="Arial" pitchFamily="34" charset="0"/>
                        <a:buNone/>
                        <a:tabLst>
                          <a:tab pos="176213" algn="l"/>
                        </a:tabLst>
                      </a:pPr>
                      <a:endParaRPr kumimoji="0"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spcAft>
                          <a:spcPts val="300"/>
                        </a:spcAft>
                        <a:buFont typeface="Arial" pitchFamily="34" charset="0"/>
                        <a:buNone/>
                        <a:tabLst>
                          <a:tab pos="176213" algn="l"/>
                        </a:tabLst>
                      </a:pPr>
                      <a:endParaRPr kumimoji="0"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176213" algn="l"/>
                        </a:tabLst>
                        <a:defRPr/>
                      </a:pPr>
                      <a:r>
                        <a:rPr lang="en-US" sz="1200" dirty="0" smtClean="0"/>
                        <a:t>__</a:t>
                      </a:r>
                    </a:p>
                    <a:p>
                      <a:pPr marL="0" indent="0" algn="ctr">
                        <a:spcAft>
                          <a:spcPts val="300"/>
                        </a:spcAft>
                        <a:buFont typeface="Arial" pitchFamily="34" charset="0"/>
                        <a:buNone/>
                        <a:tabLst>
                          <a:tab pos="176213" algn="l"/>
                        </a:tabLst>
                      </a:pPr>
                      <a:endParaRPr kumimoji="0"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2005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Office of Drinking Water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 uranium specific staff.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 ½</a:t>
                      </a:r>
                      <a:r>
                        <a:rPr lang="en-US" sz="1200" baseline="0" dirty="0" smtClean="0"/>
                        <a:t> FTE ($40K)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dirty="0" smtClean="0"/>
                        <a:t>__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endParaRPr lang="en-US" sz="1200" dirty="0"/>
                    </a:p>
                  </a:txBody>
                  <a:tcPr/>
                </a:tc>
              </a:tr>
              <a:tr h="75009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Office of Family Health Services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No uranium specific</a:t>
                      </a:r>
                      <a:r>
                        <a:rPr lang="en-US" sz="1200" baseline="0" dirty="0" smtClean="0"/>
                        <a:t> staff. Several </a:t>
                      </a:r>
                      <a:r>
                        <a:rPr lang="en-US" sz="1200" baseline="0" dirty="0" err="1" smtClean="0"/>
                        <a:t>Epis</a:t>
                      </a:r>
                      <a:r>
                        <a:rPr lang="en-US" sz="1200" baseline="0" dirty="0" smtClean="0"/>
                        <a:t> on staff. Virginia Cancer Registry staff.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$10K per year for Cancer Registry training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</a:t>
                      </a:r>
                      <a:r>
                        <a:rPr kumimoji="0"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urveillance efforts coordinated w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ith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en-US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Epi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staff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dirty="0" smtClean="0"/>
                        <a:t>__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endParaRPr lang="en-US" sz="1200" dirty="0"/>
                    </a:p>
                  </a:txBody>
                  <a:tcPr/>
                </a:tc>
              </a:tr>
              <a:tr h="75009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Office of Environmental</a:t>
                      </a:r>
                      <a:r>
                        <a:rPr lang="en-US" sz="1200" baseline="0" dirty="0" smtClean="0"/>
                        <a:t> Health Services &amp; Community Health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</a:t>
                      </a:r>
                      <a:r>
                        <a:rPr lang="en-US" sz="1200" baseline="0" dirty="0" smtClean="0"/>
                        <a:t> uranium specific staff.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n-US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6 FTEs</a:t>
                      </a:r>
                      <a:r>
                        <a:rPr kumimoji="0" lang="en-US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plus sampling and analytical costs =</a:t>
                      </a:r>
                      <a:r>
                        <a:rPr kumimoji="0" lang="en-US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$1,858K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dirty="0" smtClean="0"/>
                        <a:t>__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endParaRPr lang="en-US" sz="1200" b="0" dirty="0"/>
                    </a:p>
                  </a:txBody>
                  <a:tcPr/>
                </a:tc>
              </a:tr>
              <a:tr h="259079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Office of Minority Health and Health Equity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</a:t>
                      </a:r>
                      <a:r>
                        <a:rPr lang="en-US" sz="1200" baseline="0" dirty="0" smtClean="0"/>
                        <a:t> uranium specific staff.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b="0" dirty="0" smtClean="0"/>
                        <a:t>  0 FTE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dirty="0" smtClean="0"/>
                        <a:t>__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endParaRPr lang="en-US" sz="12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88988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Update on Uranium Study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4210" name="Content Placeholder 5"/>
          <p:cNvSpPr>
            <a:spLocks noGrp="1"/>
          </p:cNvSpPr>
          <p:nvPr>
            <p:ph idx="1"/>
          </p:nvPr>
        </p:nvSpPr>
        <p:spPr>
          <a:xfrm>
            <a:off x="533400" y="1371600"/>
            <a:ext cx="8183563" cy="45720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3200" dirty="0" smtClean="0">
                <a:latin typeface="Calibri" pitchFamily="34" charset="0"/>
              </a:rPr>
              <a:t>VDH awarded Wright Environmental Services (WES) a contract to provide consulting services.</a:t>
            </a:r>
          </a:p>
          <a:p>
            <a:pPr>
              <a:buClr>
                <a:schemeClr val="tx1"/>
              </a:buClr>
            </a:pPr>
            <a:r>
              <a:rPr lang="en-US" sz="3200" dirty="0" smtClean="0">
                <a:latin typeface="Calibri" pitchFamily="34" charset="0"/>
              </a:rPr>
              <a:t>VDH and WES have reviewed prior and current studies and reports.</a:t>
            </a:r>
          </a:p>
          <a:p>
            <a:pPr>
              <a:buClr>
                <a:schemeClr val="tx1"/>
              </a:buClr>
            </a:pPr>
            <a:r>
              <a:rPr lang="en-US" sz="3200" dirty="0" smtClean="0">
                <a:latin typeface="Calibri" pitchFamily="34" charset="0"/>
              </a:rPr>
              <a:t>WES is providing VDH with options to consider as the agency completes tasks directed in the Governor’s letter of January 19</a:t>
            </a:r>
            <a:r>
              <a:rPr lang="en-US" sz="3200" baseline="30000" dirty="0" smtClean="0">
                <a:latin typeface="Calibri" pitchFamily="34" charset="0"/>
              </a:rPr>
              <a:t>th</a:t>
            </a:r>
            <a:r>
              <a:rPr lang="en-US" sz="3200" dirty="0" smtClean="0">
                <a:latin typeface="Calibri" pitchFamily="34" charset="0"/>
              </a:rPr>
              <a:t> 2012.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Summary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830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183562" cy="45720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2500" dirty="0" smtClean="0">
                <a:latin typeface="Calibri" pitchFamily="34" charset="0"/>
              </a:rPr>
              <a:t>Role of VDH is to:</a:t>
            </a:r>
          </a:p>
          <a:p>
            <a:pPr lvl="1">
              <a:buClr>
                <a:schemeClr val="tx1"/>
              </a:buClr>
              <a:buSzPct val="50000"/>
              <a:buFont typeface="Courier New"/>
              <a:buChar char="o"/>
            </a:pPr>
            <a:r>
              <a:rPr lang="en-US" dirty="0" smtClean="0">
                <a:latin typeface="Calibri" pitchFamily="34" charset="0"/>
              </a:rPr>
              <a:t>Ensure that all risks have been identified and quantified to the extent possible;</a:t>
            </a:r>
          </a:p>
          <a:p>
            <a:pPr lvl="1">
              <a:buClr>
                <a:schemeClr val="tx1"/>
              </a:buClr>
              <a:buSzPct val="50000"/>
              <a:buFont typeface="Courier New"/>
              <a:buChar char="o"/>
            </a:pPr>
            <a:r>
              <a:rPr lang="en-US" dirty="0" smtClean="0">
                <a:latin typeface="Calibri" pitchFamily="34" charset="0"/>
              </a:rPr>
              <a:t>Evaluate the extent to which  risks can be mitigated; and</a:t>
            </a:r>
          </a:p>
          <a:p>
            <a:pPr lvl="1">
              <a:buClr>
                <a:schemeClr val="tx1"/>
              </a:buClr>
              <a:buSzPct val="50000"/>
              <a:buFont typeface="Courier New"/>
              <a:buChar char="o"/>
            </a:pPr>
            <a:r>
              <a:rPr lang="en-US" dirty="0" smtClean="0">
                <a:latin typeface="Calibri" pitchFamily="34" charset="0"/>
              </a:rPr>
              <a:t>Propose a regulatory framework to mitigate risks</a:t>
            </a:r>
            <a:r>
              <a:rPr lang="en-US" sz="2600" dirty="0" smtClean="0">
                <a:latin typeface="Calibri" pitchFamily="34" charset="0"/>
              </a:rPr>
              <a:t>.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The role of the UWG is fact finding and to support informed decision making, </a:t>
            </a:r>
            <a:r>
              <a:rPr lang="en-US" sz="2400" b="1" i="1" dirty="0" smtClean="0">
                <a:latin typeface="Calibri" pitchFamily="34" charset="0"/>
              </a:rPr>
              <a:t>NOT</a:t>
            </a:r>
            <a:r>
              <a:rPr lang="en-US" sz="2400" dirty="0" smtClean="0">
                <a:latin typeface="Calibri" pitchFamily="34" charset="0"/>
              </a:rPr>
              <a:t> to make a recommendation on the moratorium.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Future role of VDH will depend on status of the Moratorium and the Agreement with the NRC.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1051560"/>
          </a:xfrm>
        </p:spPr>
        <p:txBody>
          <a:bodyPr vert="horz" anchor="b">
            <a:normAutofit fontScale="90000"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Mill and Tailings Site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White Mesa, Blanding, Utah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B5DDC86-5362-4A17-BAFF-7DD4DC0CC8E1}" type="slidenum">
              <a:rPr lang="en-US"/>
              <a:pPr>
                <a:defRPr/>
              </a:pPr>
              <a:t>48</a:t>
            </a:fld>
            <a:endParaRPr lang="en-US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524000"/>
            <a:ext cx="6226175" cy="419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33400" y="396240"/>
            <a:ext cx="8183880" cy="1051560"/>
          </a:xfrm>
        </p:spPr>
        <p:txBody>
          <a:bodyPr vert="horz" anchor="b">
            <a:normAutofit fontScale="90000"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Mill Facility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White Mesa, Blanding, Utah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31DEFDB-4B56-4171-AFFA-C0350B1E8056}" type="slidenum">
              <a:rPr lang="en-US"/>
              <a:pPr>
                <a:defRPr/>
              </a:pPr>
              <a:t>49</a:t>
            </a:fld>
            <a:endParaRPr lang="en-US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447799"/>
            <a:ext cx="6172200" cy="44196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Uranium Working Group (UWG)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83880" cy="4187952"/>
          </a:xfrm>
        </p:spPr>
        <p:txBody>
          <a:bodyPr/>
          <a:lstStyle/>
          <a:p>
            <a:pPr>
              <a:spcBef>
                <a:spcPts val="0"/>
              </a:spcBef>
              <a:buClrTx/>
              <a:buFont typeface="Arial" pitchFamily="34" charset="0"/>
              <a:buChar char="•"/>
            </a:pPr>
            <a:r>
              <a:rPr lang="en-US" sz="2600" dirty="0" smtClean="0">
                <a:latin typeface="Calibri" pitchFamily="34" charset="0"/>
              </a:rPr>
              <a:t>On January 19, 2012 Governor McDonnell created the UWG consisting of staff from the Department of Mines, Minerals and Energy (DMME), Department of Environmental Quality (DEQ) and Department of Health (VDH).</a:t>
            </a:r>
          </a:p>
          <a:p>
            <a:pPr>
              <a:spcBef>
                <a:spcPts val="0"/>
              </a:spcBef>
              <a:buClrTx/>
              <a:buFont typeface="Arial" pitchFamily="34" charset="0"/>
              <a:buChar char="•"/>
            </a:pPr>
            <a:r>
              <a:rPr lang="en-US" sz="2600" dirty="0" smtClean="0">
                <a:latin typeface="Calibri" pitchFamily="34" charset="0"/>
              </a:rPr>
              <a:t>The role of the UWG is fact finding and to support informed decision making, </a:t>
            </a:r>
            <a:r>
              <a:rPr lang="en-US" sz="2600" b="1" i="1" dirty="0" smtClean="0">
                <a:latin typeface="Calibri" pitchFamily="34" charset="0"/>
              </a:rPr>
              <a:t>NOT</a:t>
            </a:r>
            <a:r>
              <a:rPr lang="en-US" sz="2600" dirty="0" smtClean="0">
                <a:latin typeface="Calibri" pitchFamily="34" charset="0"/>
              </a:rPr>
              <a:t> to make a recommendation on the moratorium.</a:t>
            </a:r>
          </a:p>
          <a:p>
            <a:pPr>
              <a:spcBef>
                <a:spcPts val="0"/>
              </a:spcBef>
              <a:buClrTx/>
              <a:buFont typeface="Arial" pitchFamily="34" charset="0"/>
              <a:buChar char="•"/>
            </a:pPr>
            <a:r>
              <a:rPr lang="en-US" sz="2600" dirty="0" smtClean="0">
                <a:latin typeface="Calibri" pitchFamily="34" charset="0"/>
              </a:rPr>
              <a:t>The Governor provided the UWG with 18 tasks to complete and present their findings to the Coal and Energy Commission by December 1, 2012.</a:t>
            </a:r>
          </a:p>
          <a:p>
            <a:pPr>
              <a:buClrTx/>
              <a:buFont typeface="Arial" pitchFamily="34" charset="0"/>
              <a:buChar char="•"/>
            </a:pP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79BFB1-B4E2-4BC0-BD30-13E048057F1B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183880" cy="838200"/>
          </a:xfrm>
        </p:spPr>
        <p:txBody>
          <a:bodyPr vert="horz" anchor="b">
            <a:normAutofit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Tailings Disposal</a:t>
            </a:r>
          </a:p>
        </p:txBody>
      </p:sp>
      <p:pic>
        <p:nvPicPr>
          <p:cNvPr id="30724" name="Picture 5" descr="swtste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447800"/>
            <a:ext cx="63785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183880" cy="762000"/>
          </a:xfrm>
        </p:spPr>
        <p:txBody>
          <a:bodyPr vert="horz" anchor="b">
            <a:normAutofit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Canonsburg, PA</a:t>
            </a:r>
          </a:p>
        </p:txBody>
      </p:sp>
      <p:pic>
        <p:nvPicPr>
          <p:cNvPr id="34819" name="Picture 3" descr="Canonsburg 198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1371600"/>
            <a:ext cx="7924800" cy="449072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83563" cy="762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dirty="0" smtClean="0">
                <a:solidFill>
                  <a:schemeClr val="tx1"/>
                </a:solidFill>
              </a:rPr>
              <a:t> UWG - VDH Deliverables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183563" cy="4264025"/>
          </a:xfrm>
        </p:spPr>
        <p:txBody>
          <a:bodyPr/>
          <a:lstStyle/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US" sz="3200" dirty="0" smtClean="0">
                <a:latin typeface="Calibri" pitchFamily="34" charset="0"/>
              </a:rPr>
              <a:t>VDH is specifically tasked with the following:</a:t>
            </a:r>
            <a:endParaRPr lang="en-US" sz="3000" dirty="0" smtClean="0">
              <a:latin typeface="Calibri" pitchFamily="34" charset="0"/>
            </a:endParaRP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en-US" sz="2800" dirty="0" smtClean="0">
                <a:latin typeface="Calibri" pitchFamily="34" charset="0"/>
              </a:rPr>
              <a:t>Assess whether the Virginia regulatory framework needs to be more stringent than existing  federal regulations;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en-US" sz="2800" dirty="0" smtClean="0">
                <a:latin typeface="Calibri" pitchFamily="34" charset="0"/>
              </a:rPr>
              <a:t>Investigate the potential to become an agreement state under the U.S. Nuclear Regulatory Commission (NRC) for oversight of uranium milling;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en-US" sz="2800" dirty="0" smtClean="0">
                <a:latin typeface="Calibri" pitchFamily="34" charset="0"/>
              </a:rPr>
              <a:t>Establish the parameters of an active epidemiological surveillance program;</a:t>
            </a:r>
            <a:endParaRPr lang="en-US" sz="2000" dirty="0" smtClean="0">
              <a:latin typeface="Calibri" pitchFamily="34" charset="0"/>
            </a:endParaRPr>
          </a:p>
          <a:p>
            <a:pPr marL="265113" lvl="1" indent="-265113">
              <a:spcAft>
                <a:spcPts val="600"/>
              </a:spcAft>
              <a:buClr>
                <a:schemeClr val="tx1"/>
              </a:buClr>
              <a:buSzPct val="80000"/>
              <a:buFont typeface="Wingdings 2" pitchFamily="18" charset="2"/>
              <a:buChar char=""/>
            </a:pPr>
            <a:endParaRPr lang="en-US" sz="2000" dirty="0" smtClean="0">
              <a:latin typeface="Calibri" pitchFamily="34" charset="0"/>
            </a:endParaRPr>
          </a:p>
          <a:p>
            <a:pPr marL="265113" lvl="1" indent="-265113">
              <a:spcAft>
                <a:spcPts val="600"/>
              </a:spcAft>
              <a:buClr>
                <a:schemeClr val="tx1"/>
              </a:buClr>
              <a:buSzPct val="80000"/>
              <a:buFont typeface="Wingdings 2" pitchFamily="18" charset="2"/>
              <a:buChar char=""/>
            </a:pPr>
            <a:endParaRPr lang="en-US" sz="2000" dirty="0" smtClean="0">
              <a:latin typeface="Calibri" pitchFamily="34" charset="0"/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104775" y="-885825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83563" cy="4264025"/>
          </a:xfrm>
        </p:spPr>
        <p:txBody>
          <a:bodyPr/>
          <a:lstStyle/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en-US" sz="3400" dirty="0" smtClean="0">
                <a:latin typeface="Calibri" pitchFamily="34" charset="0"/>
              </a:rPr>
              <a:t>Determine the measures necessary to proactively protect the public and worker health;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en-US" sz="3400" dirty="0" smtClean="0">
                <a:latin typeface="Calibri" pitchFamily="34" charset="0"/>
              </a:rPr>
              <a:t>Plan for instituting a radon program;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en-US" sz="3400" dirty="0" smtClean="0">
                <a:latin typeface="Calibri" pitchFamily="34" charset="0"/>
              </a:rPr>
              <a:t>Determine what additional statutory/regulatory authority might be needed to ensure private well water quality;</a:t>
            </a:r>
          </a:p>
          <a:p>
            <a:pPr marL="265113" lvl="1" indent="-265113">
              <a:spcAft>
                <a:spcPts val="600"/>
              </a:spcAft>
              <a:buClr>
                <a:schemeClr val="tx1"/>
              </a:buClr>
              <a:buSzPct val="80000"/>
              <a:buFont typeface="Wingdings 2" pitchFamily="18" charset="2"/>
              <a:buChar char=""/>
            </a:pPr>
            <a:endParaRPr lang="en-US" sz="2000" dirty="0" smtClean="0">
              <a:latin typeface="Calibri" pitchFamily="34" charset="0"/>
            </a:endParaRPr>
          </a:p>
          <a:p>
            <a:pPr marL="265113" lvl="1" indent="-265113">
              <a:spcAft>
                <a:spcPts val="600"/>
              </a:spcAft>
              <a:buClr>
                <a:schemeClr val="tx1"/>
              </a:buClr>
              <a:buSzPct val="80000"/>
              <a:buFont typeface="Wingdings 2" pitchFamily="18" charset="2"/>
              <a:buChar char=""/>
            </a:pPr>
            <a:endParaRPr lang="en-US" sz="2000" dirty="0" smtClean="0">
              <a:latin typeface="Calibri" pitchFamily="34" charset="0"/>
            </a:endParaRPr>
          </a:p>
          <a:p>
            <a:pPr marL="265113" lvl="1" indent="-265113">
              <a:spcAft>
                <a:spcPts val="600"/>
              </a:spcAft>
              <a:buClr>
                <a:schemeClr val="tx1"/>
              </a:buClr>
              <a:buSzPct val="80000"/>
              <a:buFont typeface="Wingdings 2" pitchFamily="18" charset="2"/>
              <a:buChar char=""/>
            </a:pPr>
            <a:endParaRPr lang="en-US" sz="2000" dirty="0" smtClean="0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914400"/>
            <a:ext cx="8183563" cy="762000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r>
              <a:rPr lang="en-US" sz="36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/>
            </a:r>
            <a:br>
              <a:rPr lang="en-US" sz="36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</a:br>
            <a:r>
              <a:rPr lang="en-US" sz="36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 </a:t>
            </a:r>
            <a:r>
              <a:rPr lang="en-US" sz="36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UWG - VDH Deliverables (cont’d)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183563" cy="4264025"/>
          </a:xfrm>
        </p:spPr>
        <p:txBody>
          <a:bodyPr/>
          <a:lstStyle/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en-US" sz="3200" dirty="0" smtClean="0">
                <a:latin typeface="Calibri" pitchFamily="34" charset="0"/>
              </a:rPr>
              <a:t>Define parameters for a full environmental impact analysis;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en-US" sz="3200" dirty="0" smtClean="0">
                <a:latin typeface="Calibri" pitchFamily="34" charset="0"/>
              </a:rPr>
              <a:t>Establish a coordinated plan for conducting meaningful public outreach and input;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en-US" sz="3200" dirty="0" smtClean="0">
                <a:latin typeface="Calibri" pitchFamily="34" charset="0"/>
              </a:rPr>
              <a:t>Evaluate engineering designs and best management practices to prevent the release of </a:t>
            </a:r>
            <a:r>
              <a:rPr lang="en-US" sz="3200" dirty="0" err="1" smtClean="0">
                <a:latin typeface="Calibri" pitchFamily="34" charset="0"/>
              </a:rPr>
              <a:t>radionuclides</a:t>
            </a:r>
            <a:r>
              <a:rPr lang="en-US" sz="3200" dirty="0" smtClean="0">
                <a:latin typeface="Calibri" pitchFamily="34" charset="0"/>
              </a:rPr>
              <a:t> into ground and/or surface waters;</a:t>
            </a:r>
            <a:endParaRPr lang="en-US" sz="3200" u="sng" dirty="0" smtClean="0">
              <a:latin typeface="Calibri" pitchFamily="34" charset="0"/>
            </a:endParaRPr>
          </a:p>
          <a:p>
            <a:pPr marL="265113" lvl="1" indent="-265113">
              <a:spcAft>
                <a:spcPts val="600"/>
              </a:spcAft>
              <a:buClr>
                <a:schemeClr val="tx1"/>
              </a:buClr>
              <a:buSzPct val="80000"/>
              <a:buFont typeface="Wingdings 2" pitchFamily="18" charset="2"/>
              <a:buChar char=""/>
            </a:pPr>
            <a:endParaRPr lang="en-US" sz="2000" dirty="0" smtClean="0">
              <a:latin typeface="Calibri" pitchFamily="34" charset="0"/>
            </a:endParaRPr>
          </a:p>
          <a:p>
            <a:pPr marL="265113" lvl="1" indent="-265113">
              <a:spcAft>
                <a:spcPts val="600"/>
              </a:spcAft>
              <a:buClr>
                <a:schemeClr val="tx1"/>
              </a:buClr>
              <a:buSzPct val="80000"/>
              <a:buFont typeface="Wingdings 2" pitchFamily="18" charset="2"/>
              <a:buChar char=""/>
            </a:pPr>
            <a:endParaRPr lang="en-US" sz="2000" dirty="0" smtClean="0">
              <a:latin typeface="Calibri" pitchFamily="34" charset="0"/>
            </a:endParaRPr>
          </a:p>
          <a:p>
            <a:pPr marL="265113" lvl="1" indent="-265113">
              <a:spcAft>
                <a:spcPts val="600"/>
              </a:spcAft>
              <a:buClr>
                <a:schemeClr val="tx1"/>
              </a:buClr>
              <a:buSzPct val="80000"/>
              <a:buFont typeface="Wingdings 2" pitchFamily="18" charset="2"/>
              <a:buChar char=""/>
            </a:pPr>
            <a:endParaRPr lang="en-US" sz="2000" dirty="0" smtClean="0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990600"/>
            <a:ext cx="8183563" cy="609600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r>
              <a:rPr lang="en-US" sz="36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/>
            </a:r>
            <a:br>
              <a:rPr lang="en-US" sz="36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</a:br>
            <a:r>
              <a:rPr lang="en-US" sz="36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 </a:t>
            </a:r>
            <a:r>
              <a:rPr lang="en-US" sz="36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UWG - VDH Deliverables (cont’d)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83563" cy="4264025"/>
          </a:xfrm>
        </p:spPr>
        <p:txBody>
          <a:bodyPr/>
          <a:lstStyle/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en-US" sz="4000" dirty="0" smtClean="0">
                <a:latin typeface="Calibri" pitchFamily="34" charset="0"/>
              </a:rPr>
              <a:t>Develop a financial assurance program; and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en-US" sz="4000" dirty="0" smtClean="0">
                <a:latin typeface="Calibri" pitchFamily="34" charset="0"/>
              </a:rPr>
              <a:t>Extensively consider and seek public input.</a:t>
            </a:r>
          </a:p>
          <a:p>
            <a:pPr marL="265113" lvl="1" indent="-265113">
              <a:spcAft>
                <a:spcPts val="600"/>
              </a:spcAft>
              <a:buClr>
                <a:schemeClr val="tx1"/>
              </a:buClr>
              <a:buSzPct val="80000"/>
              <a:buFont typeface="Wingdings 2" pitchFamily="18" charset="2"/>
              <a:buChar char=""/>
            </a:pPr>
            <a:endParaRPr lang="en-US" sz="2000" dirty="0" smtClean="0">
              <a:latin typeface="Calibri" pitchFamily="34" charset="0"/>
            </a:endParaRPr>
          </a:p>
          <a:p>
            <a:pPr marL="265113" lvl="1" indent="-265113">
              <a:spcAft>
                <a:spcPts val="600"/>
              </a:spcAft>
              <a:buClr>
                <a:schemeClr val="tx1"/>
              </a:buClr>
              <a:buSzPct val="80000"/>
              <a:buFont typeface="Wingdings 2" pitchFamily="18" charset="2"/>
              <a:buChar char=""/>
            </a:pPr>
            <a:endParaRPr lang="en-US" sz="2000" dirty="0" smtClean="0">
              <a:latin typeface="Calibri" pitchFamily="34" charset="0"/>
            </a:endParaRPr>
          </a:p>
          <a:p>
            <a:pPr marL="265113" lvl="1" indent="-265113">
              <a:spcAft>
                <a:spcPts val="600"/>
              </a:spcAft>
              <a:buClr>
                <a:schemeClr val="tx1"/>
              </a:buClr>
              <a:buSzPct val="80000"/>
              <a:buFont typeface="Wingdings 2" pitchFamily="18" charset="2"/>
              <a:buChar char=""/>
            </a:pPr>
            <a:endParaRPr lang="en-US" sz="2000" dirty="0" smtClean="0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838200"/>
            <a:ext cx="8183563" cy="762000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r>
              <a:rPr lang="en-US" sz="36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/>
            </a:r>
            <a:br>
              <a:rPr lang="en-US" sz="36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</a:br>
            <a:r>
              <a:rPr lang="en-US" sz="36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 </a:t>
            </a:r>
            <a:r>
              <a:rPr lang="en-US" sz="36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UWG - VDH Deliverables (cont’d)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2481</TotalTime>
  <Words>2918</Words>
  <Application>Microsoft Office PowerPoint</Application>
  <PresentationFormat>On-screen Show (4:3)</PresentationFormat>
  <Paragraphs>417</Paragraphs>
  <Slides>51</Slides>
  <Notes>51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Aspect</vt:lpstr>
      <vt:lpstr>Uranium Working Group (UWG)  Public Meeting</vt:lpstr>
      <vt:lpstr>Presentation Overview</vt:lpstr>
      <vt:lpstr>Virginia Department of Health (VDH) </vt:lpstr>
      <vt:lpstr>VDH Scope of Authority</vt:lpstr>
      <vt:lpstr>Uranium Working Group (UWG) </vt:lpstr>
      <vt:lpstr>  UWG - VDH Deliverables </vt:lpstr>
      <vt:lpstr>Slide 7</vt:lpstr>
      <vt:lpstr>Slide 8</vt:lpstr>
      <vt:lpstr>Slide 9</vt:lpstr>
      <vt:lpstr>VDH Programs Involved in UWG</vt:lpstr>
      <vt:lpstr> Division of Radiological Health (DRH)</vt:lpstr>
      <vt:lpstr>DRH (cont’d)</vt:lpstr>
      <vt:lpstr>DRH (cont’d)</vt:lpstr>
      <vt:lpstr>Background Radiation Levels</vt:lpstr>
      <vt:lpstr>Radiation Dose</vt:lpstr>
      <vt:lpstr>Radiation Dose (cont’d)</vt:lpstr>
      <vt:lpstr>Radon</vt:lpstr>
      <vt:lpstr>Radon (cont’d)</vt:lpstr>
      <vt:lpstr>Radon (cont’d)</vt:lpstr>
      <vt:lpstr>Office of Drinking Water (ODW) </vt:lpstr>
      <vt:lpstr>ODW PWSS Requirements</vt:lpstr>
      <vt:lpstr>ODW Safe Drinking Water Act Monitoring</vt:lpstr>
      <vt:lpstr>Office of Epidemiology (OEpi)</vt:lpstr>
      <vt:lpstr>OEpi (cont’d)</vt:lpstr>
      <vt:lpstr>Office of Family Health Services (OFHS)</vt:lpstr>
      <vt:lpstr>Office of Minority Health and Health Equity (OMHHE)</vt:lpstr>
      <vt:lpstr>Office of Environmental Health Services (OEHS)</vt:lpstr>
      <vt:lpstr>Private Well Regulations 12VAC5-630-10 et seq.</vt:lpstr>
      <vt:lpstr>Private Wells: Concerns</vt:lpstr>
      <vt:lpstr>VDH Public Meetings</vt:lpstr>
      <vt:lpstr>Purpose of Public Meetings</vt:lpstr>
      <vt:lpstr>Purpose of Public Meetings (cont’d)</vt:lpstr>
      <vt:lpstr>Overarching Themes</vt:lpstr>
      <vt:lpstr>  Agreement State Discussion</vt:lpstr>
      <vt:lpstr>Current NRC Mill Regulations</vt:lpstr>
      <vt:lpstr>Mill Waste Monitoring, Storage and Disposal</vt:lpstr>
      <vt:lpstr>Mill Waste Monitoring, Storage and Disposal (cont’d)</vt:lpstr>
      <vt:lpstr>Mill Closure and Decommissioning</vt:lpstr>
      <vt:lpstr>Mill Closure and Decommissioning (cont’d)</vt:lpstr>
      <vt:lpstr>Cost of Sustained Care</vt:lpstr>
      <vt:lpstr>NRC Agreement State Decision</vt:lpstr>
      <vt:lpstr>Factors to Consider</vt:lpstr>
      <vt:lpstr>Factors to Consider (cont’d)</vt:lpstr>
      <vt:lpstr>Slide 44</vt:lpstr>
      <vt:lpstr>VDH - Additional Resource Needs (cont’d) </vt:lpstr>
      <vt:lpstr>Update on Uranium Study</vt:lpstr>
      <vt:lpstr>Summary</vt:lpstr>
      <vt:lpstr>Mill and Tailings Site White Mesa, Blanding, Utah</vt:lpstr>
      <vt:lpstr>Mill Facility White Mesa, Blanding, Utah</vt:lpstr>
      <vt:lpstr>Tailings Disposal</vt:lpstr>
      <vt:lpstr>Canonsburg, PA</vt:lpstr>
    </vt:vector>
  </TitlesOfParts>
  <Company>Virginia IT Infrastructure Partnership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Coordination with DMME</dc:title>
  <dc:creator>Michael Skiffington</dc:creator>
  <cp:lastModifiedBy>Susan Horn</cp:lastModifiedBy>
  <cp:revision>300</cp:revision>
  <dcterms:created xsi:type="dcterms:W3CDTF">2012-07-27T16:28:19Z</dcterms:created>
  <dcterms:modified xsi:type="dcterms:W3CDTF">2012-10-16T18:50:54Z</dcterms:modified>
</cp:coreProperties>
</file>